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63" r:id="rId3"/>
    <p:sldId id="288" r:id="rId4"/>
    <p:sldId id="289" r:id="rId5"/>
    <p:sldId id="290" r:id="rId6"/>
    <p:sldId id="291" r:id="rId7"/>
    <p:sldId id="292" r:id="rId8"/>
    <p:sldId id="28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81" r:id="rId19"/>
    <p:sldId id="283" r:id="rId20"/>
    <p:sldId id="277" r:id="rId21"/>
    <p:sldId id="282" r:id="rId22"/>
    <p:sldId id="279" r:id="rId23"/>
    <p:sldId id="276" r:id="rId24"/>
    <p:sldId id="284" r:id="rId25"/>
    <p:sldId id="278" r:id="rId26"/>
    <p:sldId id="280" r:id="rId27"/>
    <p:sldId id="275" r:id="rId28"/>
    <p:sldId id="294" r:id="rId29"/>
    <p:sldId id="293" r:id="rId30"/>
    <p:sldId id="295" r:id="rId31"/>
    <p:sldId id="296" r:id="rId32"/>
    <p:sldId id="297" r:id="rId33"/>
    <p:sldId id="298" r:id="rId34"/>
    <p:sldId id="308" r:id="rId35"/>
    <p:sldId id="270" r:id="rId36"/>
    <p:sldId id="271" r:id="rId37"/>
    <p:sldId id="272" r:id="rId38"/>
    <p:sldId id="273" r:id="rId39"/>
    <p:sldId id="274" r:id="rId40"/>
    <p:sldId id="269" r:id="rId41"/>
    <p:sldId id="257" r:id="rId42"/>
    <p:sldId id="264" r:id="rId43"/>
    <p:sldId id="266" r:id="rId44"/>
    <p:sldId id="265" r:id="rId45"/>
    <p:sldId id="267" r:id="rId46"/>
    <p:sldId id="268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A010"/>
    <a:srgbClr val="FF9900"/>
    <a:srgbClr val="3F753B"/>
    <a:srgbClr val="B4168B"/>
    <a:srgbClr val="C4064E"/>
    <a:srgbClr val="2B857A"/>
    <a:srgbClr val="AB6E69"/>
    <a:srgbClr val="5BA8DD"/>
    <a:srgbClr val="D9E7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4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857BC-8ECF-4BC0-9A27-1BEE024ADF20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9D4B-946A-494C-A814-3724E8B0A5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814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9D4B-946A-494C-A814-3724E8B0A54A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4822-B000-4169-A2D9-453C93A1D34B}" type="datetimeFigureOut">
              <a:rPr lang="th-TH" smtClean="0"/>
              <a:pPr/>
              <a:t>21/03/62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4F67-2A9D-452F-9D0F-976FA5BAC9C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5860"/>
            <a:ext cx="88582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ประชุมแลกเปลี่ยนเรียนรู้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ข้อตรวจพบจากงานตรวจสอบภายใน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4572008"/>
            <a:ext cx="2286033" cy="2285992"/>
          </a:xfrm>
          <a:prstGeom prst="rect">
            <a:avLst/>
          </a:prstGeom>
          <a:solidFill>
            <a:srgbClr val="C40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5967" y="4572008"/>
            <a:ext cx="2286033" cy="228599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1967" y="4572008"/>
            <a:ext cx="2286033" cy="2285992"/>
          </a:xfrm>
          <a:prstGeom prst="rect">
            <a:avLst/>
          </a:prstGeom>
          <a:solidFill>
            <a:srgbClr val="2B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857967" y="4572008"/>
            <a:ext cx="2286033" cy="2285992"/>
          </a:xfrm>
          <a:prstGeom prst="rect">
            <a:avLst/>
          </a:prstGeom>
          <a:solidFill>
            <a:srgbClr val="5B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DCD30\Desktop\ประชุมแลกเปลี่ยนตสน\icon-development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143800" y="5143512"/>
            <a:ext cx="1785918" cy="1231343"/>
          </a:xfrm>
          <a:prstGeom prst="rect">
            <a:avLst/>
          </a:prstGeom>
          <a:noFill/>
        </p:spPr>
      </p:pic>
      <p:pic>
        <p:nvPicPr>
          <p:cNvPr id="1027" name="Picture 3" descr="C:\Users\DCD30\Desktop\ประชุมแลกเปลี่ยนตสน\198169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57158" y="4929198"/>
            <a:ext cx="1571636" cy="1571636"/>
          </a:xfrm>
          <a:prstGeom prst="rect">
            <a:avLst/>
          </a:prstGeom>
          <a:noFill/>
        </p:spPr>
      </p:pic>
      <p:pic>
        <p:nvPicPr>
          <p:cNvPr id="1029" name="Picture 5" descr="C:\Users\DCD30\Desktop\ประชุมแลกเปลี่ยนตสน\679022_home_512x512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571736" y="4857760"/>
            <a:ext cx="1714512" cy="1714512"/>
          </a:xfrm>
          <a:prstGeom prst="rect">
            <a:avLst/>
          </a:prstGeom>
          <a:noFill/>
        </p:spPr>
      </p:pic>
      <p:grpSp>
        <p:nvGrpSpPr>
          <p:cNvPr id="17" name="กลุ่ม 16"/>
          <p:cNvGrpSpPr/>
          <p:nvPr/>
        </p:nvGrpSpPr>
        <p:grpSpPr>
          <a:xfrm>
            <a:off x="4714876" y="4643446"/>
            <a:ext cx="1857389" cy="2000264"/>
            <a:chOff x="4714876" y="4643446"/>
            <a:chExt cx="1857389" cy="2000264"/>
          </a:xfrm>
        </p:grpSpPr>
        <p:pic>
          <p:nvPicPr>
            <p:cNvPr id="1030" name="Picture 6" descr="C:\Users\DCD30\Desktop\ประชุมแลกเปลี่ยนตสน\62444.png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714876" y="4643446"/>
              <a:ext cx="1214446" cy="1214446"/>
            </a:xfrm>
            <a:prstGeom prst="rect">
              <a:avLst/>
            </a:prstGeom>
            <a:noFill/>
          </p:spPr>
        </p:pic>
        <p:pic>
          <p:nvPicPr>
            <p:cNvPr id="1031" name="Picture 7" descr="C:\Users\DCD30\Desktop\ประชุมแลกเปลี่ยนตสน\img_275.pn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786447" y="5559036"/>
              <a:ext cx="785818" cy="1084649"/>
            </a:xfrm>
            <a:prstGeom prst="rect">
              <a:avLst/>
            </a:prstGeom>
            <a:noFill/>
          </p:spPr>
        </p:pic>
        <p:pic>
          <p:nvPicPr>
            <p:cNvPr id="1032" name="Picture 8" descr="C:\Users\DCD30\Desktop\ประชุมแลกเปลี่ยนตสน\30027.pn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000628" y="5929330"/>
              <a:ext cx="714380" cy="7143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107228"/>
            <a:ext cx="8286808" cy="1464647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642942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28586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.ทะเบียนคุมวัสดุไม่เป็นปัจจุบัน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110925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การบันทึกรายละเอียดในทะเบียนคุมวัสดุยังไม่ถูกต้อง และจากการสุ่มตรวจสอบวัสดุ ไม่พบวัสดุคงเหลือ เนื่องจากการซื้อวัสดุซื้อตามความต้องการของหน่วยเบิก เมื่อตรวจรับวัสดุก็จะจ่ายให้ผู้ขอเบิกทั้งจำนวนส่งผลให้กลุ่มฝ่ายมีต้นทุนสูง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729628"/>
            <a:ext cx="8286808" cy="284264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857628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ตามระเบียบกระทรวงการคลังว่าด้วยการจัดซื้อจัดจ้างและบริหารพัสดุภาครัฐ พ.ศ. 2560 ข้อ 203 เมื่อเจ้าหน้าที่ได้รับมอบพัสดุแล้ว ให้ดำเนินการลงบัญชีหรือทะเบียนเพื่อควบคุมพัสดุแล้วแต่กรณี แยกเป็นชนิดและแสดงรายการโดยให้มีหลักฐานการรับเข้าบัญชีหรือทะเบียนไว้ประกอบรายการด้วย พร้อมเก็บรักษาพัสดุให้เป็นระเบียบเรียบร้อย ปลอดภัยและให้ครบถ้วนถูกต้องตรงตามบัญชีหรือทะเบียนการเบิกจ่ายพัสดุ</a:t>
            </a:r>
            <a:endParaRPr lang="en-US" dirty="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28596" y="5429264"/>
            <a:ext cx="8286808" cy="11430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5557263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ระเบียบกระทรวงการคลังว่าด้วยการจัดซื้อจัดจ้างและบริหารพัสดุภาครัฐ พ.ศ. 2560 ข้อ 203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3714752"/>
            <a:ext cx="8286808" cy="157166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3842751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เพื่อเป็นการควบคุมภายในที่ดีหน่วยงานควรมีการวางแผนในการจัดซื้อวัสดุ เพื่อป้องกันการขาดแคลนวัสดุที่จำเป็น มิให้เกิดความเสียหายแก่ทางราชการและลดปัญหาในการจัดซื้อบ่อยครั้ง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3" grpId="1" animBg="1"/>
      <p:bldP spid="24" grpId="0"/>
      <p:bldP spid="24" grpId="1"/>
      <p:bldP spid="14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107229"/>
            <a:ext cx="8286808" cy="1036020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642942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28586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3.ทะเบียนคุมทรัพย์สินไม่เป็นไปตามรูปแบบที่กรมบัญชีกลางกำหนด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110925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ทะเบียนทรัพย์สินไม่เป็นไปตามรูปแบบที่กรมบัญชีกลางกำหนด โดยไม่มีการกำกับค่าเสื่อมราคาไว้ในแต่ละรายการ 	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335729"/>
            <a:ext cx="8286808" cy="3236543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429000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ควรจัดทำทะเบียนให้เป็นไปตามรูปแบบที่กรมบัญชีกลางกำหนด รวมถึงวิธีการได้มาและค่าเสื่อมราคาทรัพย์สินตามหนังสือกรมบัญชีกลาง 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0528.2/ว33545 ลงวันที่ 16 พฤศจิกายน 2544 เรื่องการตีราคาทรัพย์สิน  ซึ่งทรัพย์สินที่มีลักษณะคงทน มีอายุการใช้งานเกินกว่า 1 ปี และมีมูลค่าตั้งแต่ 5,000 บาทขึ้นไป จะต้องบันทึกรายละเอียดของครุภัณฑ์ในทะเบียนคุมทรัพย์สินและต้องคำนวณค่าเสื่อมราคาประจำปี และตามหนังสือกรมบัญชีกลาง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0410.3/ว48 ลงวันที่ 13 กันยายน 2549 เรื่องการบันทึกบัญชีวัสดุหรือครุภัณฑ์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28596" y="4714884"/>
            <a:ext cx="8286808" cy="785841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842883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2.หนังสือกรมบัญชีกลาง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0410.3/ว48 ลงวันที่ 13 กันยายน 2549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3357562"/>
            <a:ext cx="8286808" cy="1143031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3485561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1.หนังสือกรมบัญชีกลาง 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0528.2/ว33545 ลงวันที่ 16 พฤศจิกายน 2544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3" grpId="1" animBg="1"/>
      <p:bldP spid="24" grpId="0"/>
      <p:bldP spid="24" grpId="1"/>
      <p:bldP spid="14" grpId="0" animBg="1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1964352"/>
            <a:ext cx="8286808" cy="1393209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142984"/>
            <a:ext cx="8286808" cy="642942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4.ทะเบียนคุมทรัพย์สินไม่เป็นปัจจุบัน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968049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ทะเบียนคุมทรัพย์สินมีการบันทึกข้อมูลไม่ครบถ้วน และไม่ปัจจุบัน  เช่น อัตราค่าเสื่อมราคา และวิธีการได้มาของสินทรัพย์ รวมถึงไม่มีบันทึกประวัติการซ่อมแซมครุภัณฑ์ 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550043"/>
            <a:ext cx="8286808" cy="1950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643314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หน่วยงานควรกำชับให้ผู้รับผิดชอบจัดทำทะเบียนคุมทรัพย์สินให้ครบถ้วน ถูกต้อง เพื่อประโยชน์ในการควบคุมรายการทรัพย์สินของทางราชการ เมื่อมีการซ่อมแซมครุภัณฑ์ต้องบันทึกรายการด้านหลังทะเบียนคุมทุกครั้ง ตามหนังสือกรมบัญชีกลางด่วนที่สุด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0528.2/ว33545 ลงวันที่ 16 พฤศจิกายน 2544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5689580"/>
            <a:ext cx="8286808" cy="9287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5689603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1.หนังสือกรมบัญชีกลางด่วนที่สุด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0528.2/ว33545 ลงวันที่ 16 พฤศจิกายน 2544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4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1964353"/>
            <a:ext cx="8286808" cy="1036020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142984"/>
            <a:ext cx="8286808" cy="642942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5.ทะเบียนคุมวัสดุลงรายละเอียดไม่ครบถ้วน ถูกต้อง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968049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ทะเบียนคุมวัสดุยังบันทึกรายการไม่ครบถ้วนและไม่เป็นปัจจุบัน ทำให้ไม่สามารถสอบทานยอดคงเหลือได้ 	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143248"/>
            <a:ext cx="8286808" cy="285752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236519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ระเบียบกระทรวงการคลังว่าด้วยการจัดซื้อจัดจ้างและบริหารพัสดุภาครัฐ พ.ศ. 2560 ข้อ 203เมื่อเจ้าหน้าที่ได้รับมอบพัสดุแล้ว ให้ดำเนินการลงบัญชีหรือทะเบียนเพื่อควบคุมพัสดุแล้วแต่กรณี แยกเป็นชนิดและแสดงรายการโดยให้มีหลักฐานการรับเข้าบัญชีหรือทะเบียนไว้ประกอบรายการด้วย พร้อมเก็บรักษาพัสดุให้เป็นระเบียบเรียบร้อย ปลอดภัยและให้ครบถ้วนถูกต้องตรงตามบัญชีหรือทะเบียนการเบิกจ่ายพัสดุ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3143248"/>
            <a:ext cx="8286808" cy="928717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3143271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ระเบียบกระทรวงการคลังว่าด้วยการจัดซื้อจัดจ้างและบริหารพัสดุภาครัฐ พ.ศ. 2560 ข้อ 203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3" grpId="1" animBg="1"/>
      <p:bldP spid="24" grpId="0"/>
      <p:bldP spid="24" grpId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1964353"/>
            <a:ext cx="8286808" cy="53595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142984"/>
            <a:ext cx="8286808" cy="642942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6.ครุภัณฑ์บางรายการไม่บันทึกในทะเบียนคุม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968049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ครุภัณฑ์บางรายการไม่บันทึกในทะเบียนคุมทรัพย์สิน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2643182"/>
            <a:ext cx="8286808" cy="31432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965922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ตามระเบียบกระทรวงการคลังว่าด้วยการจัดซื้อจัดจ้างและบริหารพัสดุภาครัฐ พ.ศ. 2560 ข้อ 203เมื่อเจ้าหน้าที่ได้รับมอบพัสดุแล้ว ให้ดำเนินการลงบัญชีหรือทะเบียนเพื่อควบคุมพัสดุแล้วแต่กรณี แยกเป็นชนิดและแสดงรายการโดยให้มีหลักฐานการรับเข้าบัญชีหรือทะเบียนไว้ประกอบรายการด้วย พร้อมเก็บรักษาพัสดุให้เป็นระเบียบเรียบร้อย ปลอดภัยและให้ครบถ้วนถูกต้องตรงตามบัญชีหรือทะเบียนการเบิกจ่ายพัสดุ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2643159"/>
            <a:ext cx="8286808" cy="928717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64318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ระเบียบกระทรวงการคลังว่าด้วยการจัดซื้อจัดจ้างและบริหารพัสดุภาครัฐ พ.ศ. 2560 ข้อ 203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C:\Users\DCD30\Desktop\ประชุมแลกเปลี่ยนตสน\symbol\63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28992" y="4071942"/>
            <a:ext cx="2331476" cy="1831874"/>
          </a:xfrm>
          <a:prstGeom prst="rect">
            <a:avLst/>
          </a:prstGeom>
          <a:noFill/>
        </p:spPr>
      </p:pic>
      <p:pic>
        <p:nvPicPr>
          <p:cNvPr id="6147" name="Picture 3" descr="C:\Users\DCD30\Desktop\ประชุมแลกเปลี่ยนตสน\symbol\img_275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1538" y="3714752"/>
            <a:ext cx="1552683" cy="2143140"/>
          </a:xfrm>
          <a:prstGeom prst="rect">
            <a:avLst/>
          </a:prstGeom>
          <a:noFill/>
        </p:spPr>
      </p:pic>
      <p:pic>
        <p:nvPicPr>
          <p:cNvPr id="6148" name="Picture 4" descr="C:\Users\DCD30\Desktop\ประชุมแลกเปลี่ยนตสน\symbol\30027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500826" y="3643314"/>
            <a:ext cx="1857388" cy="1857388"/>
          </a:xfrm>
          <a:prstGeom prst="rect">
            <a:avLst/>
          </a:prstGeom>
          <a:noFill/>
        </p:spPr>
      </p:pic>
      <p:pic>
        <p:nvPicPr>
          <p:cNvPr id="6149" name="Picture 5" descr="C:\Users\DCD30\Desktop\ประชุมแลกเปลี่ยนตสน\symbol\47452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215074" y="4286256"/>
            <a:ext cx="2180786" cy="2180786"/>
          </a:xfrm>
          <a:prstGeom prst="rect">
            <a:avLst/>
          </a:prstGeom>
          <a:noFill/>
        </p:spPr>
      </p:pic>
      <p:pic>
        <p:nvPicPr>
          <p:cNvPr id="6150" name="Picture 6" descr="C:\Users\DCD30\Desktop\ประชุมแลกเปลี่ยนตสน\symbol\62444.pn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928662" y="5184969"/>
            <a:ext cx="1673031" cy="1673031"/>
          </a:xfrm>
          <a:prstGeom prst="rect">
            <a:avLst/>
          </a:prstGeom>
          <a:noFill/>
        </p:spPr>
      </p:pic>
      <p:pic>
        <p:nvPicPr>
          <p:cNvPr id="6151" name="Picture 7" descr="C:\Users\DCD30\Desktop\ประชุมแลกเปลี่ยนตสน\symbol\171512.pn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 b="39242"/>
          <a:stretch>
            <a:fillRect/>
          </a:stretch>
        </p:blipFill>
        <p:spPr bwMode="auto">
          <a:xfrm>
            <a:off x="6072198" y="4429132"/>
            <a:ext cx="2503145" cy="15208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30868 0.0162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283 0.0643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3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792 0.0541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2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1476 -0.0425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2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28333 -0.1155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3" grpId="1" animBg="1"/>
      <p:bldP spid="24" grpId="0"/>
      <p:bldP spid="24" grpId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496610"/>
            <a:ext cx="8286808" cy="1861084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142984"/>
            <a:ext cx="8286808" cy="1143008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14298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7.ไม่ได้รายงานว่ามีพัสดุใดชำรุดในรายงานตรวจนับพัสดุประจำปี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การตรวจพัสดุประจำปีไม่รายงานสภาพการชำรุดของครุภัณฑ์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500306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การตรวจพัสดุประจำปีไม่รายงานสภาพการชำรุดของครุภัณฑ์ การรายงานผลการตรวจพัสดุประจำปี คณะกรรมการไม่ได้รายงานว่ารายการใดมีสภาพการใช้งานได้กี่รายการ และสภาพชำรุดกี่รายการ รวมทั้งไม่ใช้งานแล้วกี่รายการ เพื่อนำข้อมูลที่ได้มาใช้ประโยชน์ในการดำเนินการจำหน่ายทรัพย์สินต่อไป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2500306"/>
            <a:ext cx="8286808" cy="4214842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673392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ตามระเบียบกระทรวงการคลังว่าด้วยการจัดซื้อจัดจ้างและบริหารพัสดุภาครัฐ พ.ศ. 2560 ข้อ 214 เมื่อผู้แต่งตั้งได้รับรายงานจากผู้รับผิดชอบในการตรวจสอบพัสดุตามข้อ 214 และปรากฏว่าพัสดุชำรุด เสื่อมสภาพ หรือสูญไป หรือไม่จำเป็นต้องใช้ในหน่วยงานของรัฐต่อไป ก็ให้แต่งตั้งคณะกรรมการสอบหาข้อเท็จจริงขึ้นคณะหนึ่ง เว้นแต่กรณีที่เห็นได้อย่างชัดเจนว่า เป็นการเสื่อมสภาพเนื่องมาจากการใช้งานตามปกติ หรือสูญไปตามธรรมชาติให้หัวหน้าหน่วยงานของรัฐพิจารณาสั่งการให้ดำเนินการจำหน่ายต่อไปได้ ถ้าผลการพิจารณาปรากฏว่า จะต้องหาตัวผู้รับผิดด้วย ให้หัวหน้าหน่วยงานของรัฐดำเนินการ ตามกฎหมายและระเบียบที่เกี่ยวข้องของทางราชการหรือหน่วยงานของรัฐนั้นต่อไป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2500283"/>
            <a:ext cx="8286808" cy="9287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0030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ระเบียบกระทรวงการคลังว่าด้วยการจัดซื้อจัดจ้างและบริหารพัสดุภาครัฐ พ.ศ. 2560 ข้อ 214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/>
      <p:bldP spid="15" grpId="0" animBg="1"/>
      <p:bldP spid="16" grpId="0"/>
      <p:bldP spid="17" grpId="0"/>
      <p:bldP spid="17" grpId="1"/>
      <p:bldP spid="23" grpId="0" animBg="1"/>
      <p:bldP spid="23" grpId="1" animBg="1"/>
      <p:bldP spid="24" grpId="0"/>
      <p:bldP spid="24" grpId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1964353"/>
            <a:ext cx="8286808" cy="607392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142984"/>
            <a:ext cx="8286808" cy="642942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8.จัดทำทะเบียนคุมวัสดุยังไม่เป็นไปตามระเบียบ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968049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หน่วยงานมิได้จัดทำทะเบียนคุมวัสดุตามรูปแบบที่ กวพ.กำหนด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2764225"/>
            <a:ext cx="8286808" cy="10934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85749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หน่วยงานควบคุมกำกับให้เจ้าหน้าที่จัดทำทะเบียนคุมวัสดุ ตามหนังสือกรมบัญชีกลาง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0410.3/ว48 ลงวันที่ 13 กันยายน 2549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4071942"/>
            <a:ext cx="8286808" cy="6683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407196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หนังสือกรมบัญชีกลาง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0410.3/ว48 ลงวันที่ 13 กันยายน 2549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4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1892914"/>
            <a:ext cx="8286808" cy="1464647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071546"/>
            <a:ext cx="8286808" cy="642942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07154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ทะเบียนทรัพย์สินมีการบันทึกรายละเอียดไม่ครบถ้วน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896611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ทะเบียนทรัพย์สินมีการบันทึกรายละเอียดไม่ครบถ้วน เช่นอัตราค่าเสื่อมราคา และวิธีการได้มาของสินทรัพย์รวมทั้งไม่ได้จัดทำทะเบียนการซ่อมบำรุงรักษาทรัพย์สิน การควบคุมทรัพย์สินของทางราชการต้องปฏิบัติให้เป็นไประเบียบ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500438"/>
            <a:ext cx="8286808" cy="19091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593709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ตามหนังสือกรมบัญชีกลาง 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0528.2/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33545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พฤศจิกายน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2544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เรื่องการตีราคาทรัพย์สิน โดยด้านหลังของทะเบียนคุมทรัพย์สินจะมีรายการซ่อมบำรุงรักษาด้วย ซึ่งถือว่าเป็นการควบคุมทะเบียนประวัติการซ่อมบำรุงรักษาเพื่อใช้ข้อมูลในการบริหารสินทรัพย์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5572140"/>
            <a:ext cx="8286808" cy="9783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5572163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1.หนังสือกรมบัญชีกลาง ด่วนที่สุด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0528.2/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33545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พฤศจิกายน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2544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4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484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1.ไม่ได้จัดทำแผนบำรุงรักษายานพาหนะประจำปีรายคัน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214414" y="4643446"/>
            <a:ext cx="2500330" cy="2500330"/>
          </a:xfrm>
          <a:prstGeom prst="rect">
            <a:avLst/>
          </a:prstGeom>
          <a:noFill/>
        </p:spPr>
      </p:pic>
      <p:pic>
        <p:nvPicPr>
          <p:cNvPr id="7171" name="Picture 3" descr="C:\Users\DCD30\Desktop\ประชุมแลกเปลี่ยนตสน\img_463136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714744" y="2643182"/>
            <a:ext cx="3500462" cy="24574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AB6E6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484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ไม่มีการจัดทำประกันภัยภาคบังคับ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29058" y="4714884"/>
            <a:ext cx="2500330" cy="2500330"/>
          </a:xfrm>
          <a:prstGeom prst="rect">
            <a:avLst/>
          </a:prstGeom>
          <a:noFill/>
        </p:spPr>
      </p:pic>
      <p:grpSp>
        <p:nvGrpSpPr>
          <p:cNvPr id="8" name="กลุ่ม 7"/>
          <p:cNvGrpSpPr/>
          <p:nvPr/>
        </p:nvGrpSpPr>
        <p:grpSpPr>
          <a:xfrm>
            <a:off x="1285852" y="2571744"/>
            <a:ext cx="2643206" cy="2714644"/>
            <a:chOff x="5214942" y="3214686"/>
            <a:chExt cx="2643206" cy="2714644"/>
          </a:xfrm>
        </p:grpSpPr>
        <p:pic>
          <p:nvPicPr>
            <p:cNvPr id="8194" name="Picture 2" descr="C:\Users\DCD30\Desktop\ประชุมแลกเปลี่ยนตสน\13fc0f1f8b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214942" y="3214686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8195" name="Picture 3" descr="C:\Users\DCD30\Desktop\ประชุมแลกเปลี่ยนตสน\unnamed.png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286380" y="3357562"/>
              <a:ext cx="2571768" cy="25717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42910" y="3500438"/>
            <a:ext cx="1857388" cy="2928958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3500438"/>
            <a:ext cx="1857388" cy="2928958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ด้านสัญญายืมเงินและเงินทดรองราชการ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643438" y="3500438"/>
            <a:ext cx="1857388" cy="2928958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ด้านหลักฐานการจ่าย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643702" y="3500438"/>
            <a:ext cx="1857388" cy="2928958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ด้านการประเมินระบบควบคุมภายใน และจัดทำรายงาน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642910" y="357166"/>
            <a:ext cx="1857388" cy="2928958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2643174" y="357166"/>
            <a:ext cx="1857388" cy="2928958"/>
          </a:xfrm>
          <a:prstGeom prst="roundRect">
            <a:avLst/>
          </a:prstGeom>
          <a:solidFill>
            <a:srgbClr val="2B857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ด้านการบริหารทรัพย์สิน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643438" y="357166"/>
            <a:ext cx="1857388" cy="2928958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6643702" y="357166"/>
            <a:ext cx="1857388" cy="29289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0017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3.ไม่ได้จัดทำทะเบียนคุมรถยนต์และบัญชีรถราชการ (แบบ 2)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1538" y="4572008"/>
            <a:ext cx="2500330" cy="2500330"/>
          </a:xfrm>
          <a:prstGeom prst="rect">
            <a:avLst/>
          </a:prstGeom>
          <a:noFill/>
        </p:spPr>
      </p:pic>
      <p:pic>
        <p:nvPicPr>
          <p:cNvPr id="9218" name="Picture 2" descr="C:\Users\DCD30\Desktop\ประชุมแลกเปลี่ยนตสน\img_56300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357950" y="2571744"/>
            <a:ext cx="1571636" cy="2340735"/>
          </a:xfrm>
          <a:prstGeom prst="rect">
            <a:avLst/>
          </a:prstGeom>
          <a:noFill/>
        </p:spPr>
      </p:pic>
      <p:pic>
        <p:nvPicPr>
          <p:cNvPr id="9219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357686" y="2571744"/>
            <a:ext cx="1473195" cy="1473195"/>
          </a:xfrm>
          <a:prstGeom prst="rect">
            <a:avLst/>
          </a:prstGeom>
          <a:noFill/>
        </p:spPr>
      </p:pic>
      <p:pic>
        <p:nvPicPr>
          <p:cNvPr id="8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357686" y="3670317"/>
            <a:ext cx="1473195" cy="1473195"/>
          </a:xfrm>
          <a:prstGeom prst="rect">
            <a:avLst/>
          </a:prstGeom>
          <a:noFill/>
        </p:spPr>
      </p:pic>
      <p:pic>
        <p:nvPicPr>
          <p:cNvPr id="9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714612" y="2571744"/>
            <a:ext cx="1473195" cy="1473195"/>
          </a:xfrm>
          <a:prstGeom prst="rect">
            <a:avLst/>
          </a:prstGeom>
          <a:noFill/>
        </p:spPr>
      </p:pic>
      <p:pic>
        <p:nvPicPr>
          <p:cNvPr id="10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714612" y="3670317"/>
            <a:ext cx="1473195" cy="1473195"/>
          </a:xfrm>
          <a:prstGeom prst="rect">
            <a:avLst/>
          </a:prstGeom>
          <a:noFill/>
        </p:spPr>
      </p:pic>
      <p:pic>
        <p:nvPicPr>
          <p:cNvPr id="11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98541" y="2571744"/>
            <a:ext cx="1473195" cy="1473195"/>
          </a:xfrm>
          <a:prstGeom prst="rect">
            <a:avLst/>
          </a:prstGeom>
          <a:noFill/>
        </p:spPr>
      </p:pic>
      <p:pic>
        <p:nvPicPr>
          <p:cNvPr id="12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98541" y="3670317"/>
            <a:ext cx="1473195" cy="14731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500198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0017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บางรายการไม่ได้จัดทำใบอนุญาตการใช้รถยนต์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แบบ 3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และไม่มีลายเซ็นผู้อนุมัติ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1538" y="4572008"/>
            <a:ext cx="2500330" cy="2500330"/>
          </a:xfrm>
          <a:prstGeom prst="rect">
            <a:avLst/>
          </a:prstGeom>
          <a:noFill/>
        </p:spPr>
      </p:pic>
      <p:pic>
        <p:nvPicPr>
          <p:cNvPr id="10242" name="Picture 2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786182" y="2928934"/>
            <a:ext cx="2000264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3571876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484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5.การบันทึกการใช้รถยนต์ (แบบ 4) ไม่ครบถ้วนและไม่เป็นปัจจุบัน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286380" y="4572008"/>
            <a:ext cx="2500330" cy="2500330"/>
          </a:xfrm>
          <a:prstGeom prst="rect">
            <a:avLst/>
          </a:prstGeom>
          <a:noFill/>
        </p:spPr>
      </p:pic>
      <p:pic>
        <p:nvPicPr>
          <p:cNvPr id="11268" name="Picture 4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 rot="1272944">
            <a:off x="4548877" y="2834372"/>
            <a:ext cx="1785950" cy="1785950"/>
          </a:xfrm>
          <a:prstGeom prst="rect">
            <a:avLst/>
          </a:prstGeom>
          <a:noFill/>
        </p:spPr>
      </p:pic>
      <p:pic>
        <p:nvPicPr>
          <p:cNvPr id="11269" name="Picture 5" descr="C:\Users\DCD30\Desktop\ประชุมแลกเปลี่ยนตสน\63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85852" y="2571744"/>
            <a:ext cx="3071833" cy="2413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500198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9452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6.การบันทึกการใช้รถยนต์ (แบบ 4) ไม่สัมพันธ์กับใบขออนุญาตใช้รถยนต์ (แบบ 3)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643042" y="2928934"/>
            <a:ext cx="2000264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3269" y="3571876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9600" dirty="0">
              <a:solidFill>
                <a:srgbClr val="00B050"/>
              </a:solidFill>
            </a:endParaRPr>
          </a:p>
        </p:txBody>
      </p:sp>
      <p:pic>
        <p:nvPicPr>
          <p:cNvPr id="9" name="Picture 4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1272944">
            <a:off x="7095423" y="340587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5" descr="C:\Users\DCD30\Desktop\ประชุมแลกเปลี่ยนตสน\6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714876" y="3040872"/>
            <a:ext cx="2344495" cy="18421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43372" y="3571876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9600" dirty="0">
              <a:solidFill>
                <a:srgbClr val="00B050"/>
              </a:solidFill>
            </a:endParaRPr>
          </a:p>
        </p:txBody>
      </p:sp>
      <p:pic>
        <p:nvPicPr>
          <p:cNvPr id="12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3286116" y="4643446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484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รถราชการเกิดอุบัติเหตุไม่มีการรายงานเป็นลายลักษณ์อักษร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857224" y="4572008"/>
            <a:ext cx="2500330" cy="2500330"/>
          </a:xfrm>
          <a:prstGeom prst="rect">
            <a:avLst/>
          </a:prstGeom>
          <a:noFill/>
        </p:spPr>
      </p:pic>
      <p:pic>
        <p:nvPicPr>
          <p:cNvPr id="12290" name="Picture 2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5000628" y="2571744"/>
            <a:ext cx="2286017" cy="2286016"/>
          </a:xfrm>
          <a:prstGeom prst="rect">
            <a:avLst/>
          </a:prstGeom>
          <a:noFill/>
        </p:spPr>
      </p:pic>
      <p:pic>
        <p:nvPicPr>
          <p:cNvPr id="12291" name="Picture 3" descr="C:\Users\DCD30\Desktop\ประชุมแลกเปลี่ยนตสน\break_fix_904402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71868" y="2571744"/>
            <a:ext cx="1357322" cy="1357322"/>
          </a:xfrm>
          <a:prstGeom prst="rect">
            <a:avLst/>
          </a:prstGeom>
          <a:noFill/>
        </p:spPr>
      </p:pic>
      <p:pic>
        <p:nvPicPr>
          <p:cNvPr id="12292" name="Picture 4" descr="C:\Users\DCD30\Desktop\ประชุมแลกเปลี่ยนตสน\slovenia_road_sign_i-41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71942"/>
            <a:ext cx="1285884" cy="11425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xit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214446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8.การซ่อมบำรุงรถยนต์ราชการยังไม่ได้บันทึกรายละเอียดการซ่อมบำรุงในแบบ 6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286116" y="4643446"/>
            <a:ext cx="2500330" cy="2500330"/>
          </a:xfrm>
          <a:prstGeom prst="rect">
            <a:avLst/>
          </a:prstGeom>
          <a:noFill/>
        </p:spPr>
      </p:pic>
      <p:grpSp>
        <p:nvGrpSpPr>
          <p:cNvPr id="9" name="กลุ่ม 8"/>
          <p:cNvGrpSpPr/>
          <p:nvPr/>
        </p:nvGrpSpPr>
        <p:grpSpPr>
          <a:xfrm>
            <a:off x="1000100" y="2786058"/>
            <a:ext cx="2581249" cy="2028124"/>
            <a:chOff x="-1724025" y="3736975"/>
            <a:chExt cx="2581249" cy="2028124"/>
          </a:xfrm>
        </p:grpSpPr>
        <p:pic>
          <p:nvPicPr>
            <p:cNvPr id="13314" name="Picture 2" descr="C:\Users\DCD30\Desktop\ประชุมแลกเปลี่ยนตสน\break_fix_90440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-1097013" y="4286256"/>
              <a:ext cx="1239857" cy="1239857"/>
            </a:xfrm>
            <a:prstGeom prst="rect">
              <a:avLst/>
            </a:prstGeom>
            <a:noFill/>
          </p:spPr>
        </p:pic>
        <p:pic>
          <p:nvPicPr>
            <p:cNvPr id="13315" name="Picture 3" descr="C:\Users\DCD30\Desktop\ประชุมแลกเปลี่ยนตสน\63.png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-1724025" y="3736975"/>
              <a:ext cx="2581249" cy="2028124"/>
            </a:xfrm>
            <a:prstGeom prst="rect">
              <a:avLst/>
            </a:prstGeom>
            <a:noFill/>
          </p:spPr>
        </p:pic>
      </p:grpSp>
      <p:pic>
        <p:nvPicPr>
          <p:cNvPr id="13316" name="Picture 4" descr="C:\Users\DCD30\Desktop\ประชุมแลกเปลี่ยนตสน\pen-diagonal-interface-tool-symbol-pngrepo-com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14744" y="2928934"/>
            <a:ext cx="989013" cy="989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285884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308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9.ไม่ได้จัดทำทะเบียนคุมการใช้น้ำมันเชื้อเพลิงและน้ำมันหล่อลื่นเป็นรายคัน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286116" y="4643446"/>
            <a:ext cx="2500330" cy="2500330"/>
          </a:xfrm>
          <a:prstGeom prst="rect">
            <a:avLst/>
          </a:prstGeom>
          <a:noFill/>
        </p:spPr>
      </p:pic>
      <p:pic>
        <p:nvPicPr>
          <p:cNvPr id="11" name="Picture 4" descr="C:\Users\DCD30\Desktop\ประชุมแลกเปลี่ยนตสน\pen-diagonal-interface-tool-symbol-pngrepo-com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14744" y="2928934"/>
            <a:ext cx="989013" cy="989013"/>
          </a:xfrm>
          <a:prstGeom prst="rect">
            <a:avLst/>
          </a:prstGeom>
          <a:noFill/>
        </p:spPr>
      </p:pic>
      <p:grpSp>
        <p:nvGrpSpPr>
          <p:cNvPr id="12" name="กลุ่ม 11"/>
          <p:cNvGrpSpPr/>
          <p:nvPr/>
        </p:nvGrpSpPr>
        <p:grpSpPr>
          <a:xfrm>
            <a:off x="1000100" y="2786058"/>
            <a:ext cx="2581249" cy="2028124"/>
            <a:chOff x="1000100" y="2786058"/>
            <a:chExt cx="2581249" cy="2028124"/>
          </a:xfrm>
        </p:grpSpPr>
        <p:pic>
          <p:nvPicPr>
            <p:cNvPr id="10" name="Picture 3" descr="C:\Users\DCD30\Desktop\ประชุมแลกเปลี่ยนตสน\63.png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00100" y="2786058"/>
              <a:ext cx="2581249" cy="2028124"/>
            </a:xfrm>
            <a:prstGeom prst="rect">
              <a:avLst/>
            </a:prstGeom>
            <a:noFill/>
          </p:spPr>
        </p:pic>
        <p:pic>
          <p:nvPicPr>
            <p:cNvPr id="14338" name="Picture 2" descr="C:\Users\DCD30\Desktop\ประชุมแลกเปลี่ยนตสน\75695.png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643042" y="3429000"/>
              <a:ext cx="1214446" cy="12144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715304" cy="107157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54845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10.ไม่ได้จัดทำเกณฑ์การใช้สิ้นเปลืองน้ำมันเชื้อเพลิงของรถแต่ละคัน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ด้านยานพาหนะ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714612" y="2571744"/>
            <a:ext cx="1473195" cy="1473195"/>
          </a:xfrm>
          <a:prstGeom prst="rect">
            <a:avLst/>
          </a:prstGeom>
          <a:noFill/>
        </p:spPr>
      </p:pic>
      <p:pic>
        <p:nvPicPr>
          <p:cNvPr id="15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714612" y="3670317"/>
            <a:ext cx="1473195" cy="1473195"/>
          </a:xfrm>
          <a:prstGeom prst="rect">
            <a:avLst/>
          </a:prstGeom>
          <a:noFill/>
        </p:spPr>
      </p:pic>
      <p:pic>
        <p:nvPicPr>
          <p:cNvPr id="16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1538" y="2571744"/>
            <a:ext cx="1473195" cy="1473195"/>
          </a:xfrm>
          <a:prstGeom prst="rect">
            <a:avLst/>
          </a:prstGeom>
          <a:noFill/>
        </p:spPr>
      </p:pic>
      <p:pic>
        <p:nvPicPr>
          <p:cNvPr id="17" name="Picture 3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1538" y="3670317"/>
            <a:ext cx="1473195" cy="1473195"/>
          </a:xfrm>
          <a:prstGeom prst="rect">
            <a:avLst/>
          </a:prstGeom>
          <a:noFill/>
        </p:spPr>
      </p:pic>
      <p:pic>
        <p:nvPicPr>
          <p:cNvPr id="25" name="Picture 2" descr="C:\Users\DCD30\Desktop\ประชุมแลกเปลี่ยนตสน\img_563006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714876" y="2571744"/>
            <a:ext cx="2357454" cy="3511103"/>
          </a:xfrm>
          <a:prstGeom prst="rect">
            <a:avLst/>
          </a:prstGeom>
          <a:noFill/>
        </p:spPr>
      </p:pic>
      <p:pic>
        <p:nvPicPr>
          <p:cNvPr id="15362" name="Picture 2" descr="C:\Users\DCD30\Desktop\ประชุมแลกเปลี่ยนตสน\75695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143768" y="5143512"/>
            <a:ext cx="1274761" cy="1274761"/>
          </a:xfrm>
          <a:prstGeom prst="rect">
            <a:avLst/>
          </a:prstGeom>
          <a:noFill/>
        </p:spPr>
      </p:pic>
      <p:pic>
        <p:nvPicPr>
          <p:cNvPr id="26" name="Picture 2" descr="C:\Users\DCD30\Desktop\ประชุมแลกเปลี่ยนตสน\6244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524223" y="4643446"/>
            <a:ext cx="2500330" cy="2500330"/>
          </a:xfrm>
          <a:prstGeom prst="rect">
            <a:avLst/>
          </a:prstGeom>
          <a:noFill/>
        </p:spPr>
      </p:pic>
      <p:pic>
        <p:nvPicPr>
          <p:cNvPr id="15363" name="Picture 3" descr="C:\Users\DCD30\Desktop\ประชุมแลกเปลี่ยนตสน\46065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429388" y="271462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107157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ไม่มีการจัดทำ / ไม่ทบทวนแนวทางปฏิบัติหรือข้อปฏิบัติรองรับนโยบายรักษาความมั่นคงปลอดภัยของกรมฯ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357158" y="5072074"/>
            <a:ext cx="8215370" cy="1071570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571743"/>
            <a:ext cx="8215370" cy="22860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571744"/>
            <a:ext cx="7811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ประกาศคณะกรรมการธุรกรรมทางอิเล็กทรอนิกส์ เรื่อง แนวนโยบายและแนวปฏิบัติในการรักษาความมั่นคงปลอดภัยด้านสารสนเทศของหน่วยงานของรัฐ พ.ศ.2553 ข้อ 3 หน่วยงานของรัฐต้องจัดให้มีข้อปฏิบัติในการรักษาความมั่นคงปลอดภัยด้านสารสนเทศของหน่วยงาน ซึ่งอย่างน้อยต้องประกอบด้วยกระบวนการ ดังต่อไปนี้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5" y="514351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หน่วยงานของรัฐต้องจัดทำข้อปฏิบัติที่สอดคล้องกับนโยบายรักษาความมั่นคงปลอดภัยด้านสารสนเทศของหน่วยงาน</a:t>
            </a: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357158" y="5072074"/>
            <a:ext cx="8215370" cy="1071570"/>
          </a:xfrm>
          <a:prstGeom prst="roundRect">
            <a:avLst/>
          </a:prstGeom>
          <a:solidFill>
            <a:srgbClr val="3F753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5" y="514351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หน่วยงานของรัฐต้องประกาศนโยบายและข้อปฏิบัติดังกล่าวให้ผู้เกี่ยวข้องทั้งหมดทราบเพื่อให้สามารถเข้าถึง เข้าใจและปฏิบัติตามได้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357158" y="5072074"/>
            <a:ext cx="8215370" cy="1071570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5" y="514351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3.หน่วยงานของรัฐต้องกำหนดผู้รับผิดชอบตามนโยบายและข้อปฏิบัติดังกล่าวให้ชัดเจน</a:t>
            </a: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57157" y="5072074"/>
            <a:ext cx="8215370" cy="107157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14351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4.หน่วยงานของรัฐต้องทบทวนปรับปรุงนโยบายและข้อปฏิบัติให้เป็นปัจจุบันอยู่เสมอ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8" grpId="0" animBg="1"/>
      <p:bldP spid="19" grpId="0"/>
      <p:bldP spid="20" grpId="0"/>
      <p:bldP spid="21" grpId="0" animBg="1"/>
      <p:bldP spid="22" grpId="0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C:\Users\DCD30\Desktop\ประชุมแลกเปลี่ยนตสน\symbol\171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35360"/>
          <a:stretch>
            <a:fillRect/>
          </a:stretch>
        </p:blipFill>
        <p:spPr bwMode="auto">
          <a:xfrm>
            <a:off x="6643702" y="4304433"/>
            <a:ext cx="2071703" cy="1339145"/>
          </a:xfrm>
          <a:prstGeom prst="rect">
            <a:avLst/>
          </a:prstGeom>
          <a:noFill/>
        </p:spPr>
      </p:pic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107157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ติดตั้งโปรแกรมป้องกันไวรัสไม่ครบถ้วนหรือไม่มีการ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Update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โปรแกรมป้องกันไวรัส เสี่ยงต่อการแพร่กระจายไวรัสในหน่วยงาน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571743"/>
            <a:ext cx="8215370" cy="10001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57174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ประกาศคณะกรรมการธุรกรรมอิเล็กทรอนิกส์เรื่อง มาตรฐานการรักษาความมั่นคงปลอดภัยของระบบสารสนเทศตามวิธีการแบบปลอดภัย 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6.5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57158" y="2571744"/>
            <a:ext cx="8215370" cy="1428760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571745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มีขั้นตอนควบคุมการตรวจสอบ ป้องกัน และกู้คืนในกรณีมีการใช้งานโปรแกรมไม่พึงประสงค์และให้มี การสร้างความตระหนักรู้ให้กับผู้ใช้งานระบบสารสนเทศหรือข้อมูลสารสนเทศเกี่ยวกับโปรแกรมไม่พึงประสงค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Users\DCD30\Desktop\ประชุมแลกเปลี่ยนตสน\symbol\img_7729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7158" y="5447441"/>
            <a:ext cx="677918" cy="677918"/>
          </a:xfrm>
          <a:prstGeom prst="rect">
            <a:avLst/>
          </a:prstGeom>
          <a:noFill/>
        </p:spPr>
      </p:pic>
      <p:pic>
        <p:nvPicPr>
          <p:cNvPr id="4100" name="Picture 4" descr="C:\Users\DCD30\Desktop\ประชุมแลกเปลี่ยนตสน\symbol\firewall_284123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929454" y="4447309"/>
            <a:ext cx="785818" cy="785818"/>
          </a:xfrm>
          <a:prstGeom prst="rect">
            <a:avLst/>
          </a:prstGeom>
          <a:noFill/>
        </p:spPr>
      </p:pic>
      <p:pic>
        <p:nvPicPr>
          <p:cNvPr id="4101" name="Picture 5" descr="C:\Users\DCD30\Desktop\ประชุมแลกเปลี่ยนตสน\symbol\171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35360"/>
          <a:stretch>
            <a:fillRect/>
          </a:stretch>
        </p:blipFill>
        <p:spPr bwMode="auto">
          <a:xfrm>
            <a:off x="1071537" y="4304433"/>
            <a:ext cx="2071703" cy="1339145"/>
          </a:xfrm>
          <a:prstGeom prst="rect">
            <a:avLst/>
          </a:prstGeom>
          <a:noFill/>
        </p:spPr>
      </p:pic>
      <p:pic>
        <p:nvPicPr>
          <p:cNvPr id="4102" name="Picture 6" descr="C:\Users\DCD30\Desktop\ประชุมแลกเปลี่ยนตสน\symbol\1636701435_13990446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5" y="4375871"/>
            <a:ext cx="1255449" cy="836966"/>
          </a:xfrm>
          <a:prstGeom prst="rect">
            <a:avLst/>
          </a:prstGeom>
          <a:noFill/>
        </p:spPr>
      </p:pic>
      <p:pic>
        <p:nvPicPr>
          <p:cNvPr id="27" name="Picture 5" descr="C:\Users\DCD30\Desktop\ประชุมแลกเปลี่ยนตสน\symbol\171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35360"/>
          <a:stretch>
            <a:fillRect/>
          </a:stretch>
        </p:blipFill>
        <p:spPr bwMode="auto">
          <a:xfrm>
            <a:off x="3643306" y="5304565"/>
            <a:ext cx="2071703" cy="1339145"/>
          </a:xfrm>
          <a:prstGeom prst="rect">
            <a:avLst/>
          </a:prstGeom>
          <a:noFill/>
        </p:spPr>
      </p:pic>
      <p:pic>
        <p:nvPicPr>
          <p:cNvPr id="28" name="Picture 6" descr="C:\Users\DCD30\Desktop\ประชุมแลกเปลี่ยนตสน\symbol\1636701435_13990446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376003"/>
            <a:ext cx="1255449" cy="836966"/>
          </a:xfrm>
          <a:prstGeom prst="rect">
            <a:avLst/>
          </a:prstGeom>
          <a:noFill/>
        </p:spPr>
      </p:pic>
      <p:pic>
        <p:nvPicPr>
          <p:cNvPr id="29" name="Picture 2" descr="C:\Users\DCD30\Desktop\ประชุมแลกเปลี่ยนตสน\symbol\img_7729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7290" y="4518747"/>
            <a:ext cx="677918" cy="677918"/>
          </a:xfrm>
          <a:prstGeom prst="rect">
            <a:avLst/>
          </a:prstGeom>
          <a:noFill/>
        </p:spPr>
      </p:pic>
      <p:pic>
        <p:nvPicPr>
          <p:cNvPr id="32" name="Picture 2" descr="C:\Users\DCD30\Desktop\ประชุมแลกเปลี่ยนตสน\symbol\img_7729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000496" y="5590317"/>
            <a:ext cx="677918" cy="677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0104 -0.1347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7 L 0.29827 0.1520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3125 -0.000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8" grpId="1" animBg="1"/>
      <p:bldP spid="19" grpId="0"/>
      <p:bldP spid="19" grpId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116265"/>
            <a:ext cx="8286808" cy="1026983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14422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334144"/>
            <a:ext cx="77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ไม่เผยแพร่ราคากลางผ่านเว็บไซด์หน่วยงาน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11996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ไม่เผยแพร่ราคากลางที่วงเงินเกิน 5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00,000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บาทในเว็บไซด์หน่วยงาน ตามระเบียบกำหนด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428596" y="2143116"/>
            <a:ext cx="8286808" cy="25040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2214554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ตามหนังสือกรมบัญชีกลาง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0405.3/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132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เรื่องแนวทางการเปิดเผยราคากลางสำหรับการจัดซื้อจัดจ้างของหน่วยงานของรัฐ กำหนดว่า การจัดซื้อจัดจ้างที่มีวงเงินเกิน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500,000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บาทขึ้นไป ให้หน่วยงานของรัฐประกาศราคากลางและรายละเอียดการคำนวณราคากลางไว้ในเว็บไซต์ของหน่วยงานรัฐ และเว็บไซต์ศูนย์ข้อมูลการจัดซื้อจัดจ้างภาครัฐของกรมบัญชีกลาง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42976" y="4929198"/>
            <a:ext cx="928694" cy="1383161"/>
          </a:xfrm>
          <a:prstGeom prst="rect">
            <a:avLst/>
          </a:prstGeom>
          <a:noFill/>
        </p:spPr>
      </p:pic>
      <p:pic>
        <p:nvPicPr>
          <p:cNvPr id="1029" name="Picture 5" descr="C:\Users\DCD30\Desktop\ประชุมแลกเปลี่ยนตสน\symbol\22819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500430" y="4571984"/>
            <a:ext cx="2071702" cy="2071702"/>
          </a:xfrm>
          <a:prstGeom prst="rect">
            <a:avLst/>
          </a:prstGeom>
          <a:noFill/>
        </p:spPr>
      </p:pic>
      <p:pic>
        <p:nvPicPr>
          <p:cNvPr id="1030" name="Picture 6" descr="C:\Users\DCD30\Desktop\ประชุมแลกเปลี่ยนตสน\symbol\laptop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3571868" y="4857760"/>
            <a:ext cx="1714512" cy="1714512"/>
          </a:xfrm>
          <a:prstGeom prst="rect">
            <a:avLst/>
          </a:prstGeom>
          <a:noFill/>
        </p:spPr>
      </p:pic>
      <p:pic>
        <p:nvPicPr>
          <p:cNvPr id="1031" name="Picture 7" descr="C:\Users\DCD30\Desktop\ประชุมแลกเปลี่ยนตสน\symbol\team-icon-24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5942072" y="4500570"/>
            <a:ext cx="2487580" cy="2487580"/>
          </a:xfrm>
          <a:prstGeom prst="rect">
            <a:avLst/>
          </a:prstGeom>
          <a:noFill/>
        </p:spPr>
      </p:pic>
      <p:pic>
        <p:nvPicPr>
          <p:cNvPr id="1032" name="Picture 8" descr="C:\Users\DCD30\Desktop\ประชุมแลกเปลี่ยนตสน\symbol\light-bulb-7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05817" y="4791115"/>
            <a:ext cx="709587" cy="709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/>
      <p:bldP spid="15" grpId="0" animBg="1"/>
      <p:bldP spid="16" grpId="0"/>
      <p:bldP spid="17" grpId="0"/>
      <p:bldP spid="17" grpId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642942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ไม่มีระบบสำรองข้อมูลและไม่มีแผนเตรียมความพร้อมกรณีฉุกเฉิน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143116"/>
            <a:ext cx="8215370" cy="10715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143117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ประกาศคณะกรรมการธุรกรรมทางอิเล็กทรอนิกส์ เรื่อง มาตรฐานการรักษาความมั่นคงปลอดภัยของระบบสารสนเทศตามวิธีการแบบปลอดภัยพ.ศ.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6.6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57157" y="3429000"/>
            <a:ext cx="8215370" cy="1143008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500438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สำรองข้อมูลสารสนเทศและทดสอบการนำกลับมาใช้งานโดยให้เป็นไปตามนโยบายสำรองข้อมูลที่หน่วยงานประกาศใช้”</a:t>
            </a: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357158" y="2143116"/>
            <a:ext cx="8215370" cy="2428892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5" y="2214554"/>
            <a:ext cx="7788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ประกาศคณะกรรมการธุรกรรมทางอิเล็กทรอนิกส์ เรื่อง แนวนโยบายและแนวปฏิบัติในการรักษาความมั่นคงปลอดภัยด้านสารสนเทศของหน่วยงานของรัฐ พ.ศ.2553 ข้อ 12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หน่วยงานของรัฐที่มีระบบสารสนเทศต้องจัดทำระบบสำรอง ตามแนวทางต่อไปนี้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357158" y="4786322"/>
            <a:ext cx="8215370" cy="928694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5" y="478632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1.ต้องพิจารณาคัดเลือกและจัดทำระบบสำรองที่เหมาะสมให้อยู่ในสภาพพร้อมใช้งานที่เหมาะสม</a:t>
            </a: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357158" y="4786322"/>
            <a:ext cx="8215370" cy="18573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5" y="4786322"/>
            <a:ext cx="7788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ต้องจัดทำแผนเตรียมความพร้อมกรณีฉุกเฉินในกรณีที่ไม่สามารถดำเนินการด้วยวิธีการทางอิเล็กทรอนิกส์ เพื่อให้สามารถใช้งานสารสนเทศได้ตามปกติอย่างต่อเนื่อง โดยต้องปรับปรุงแผนเตรียมความพร้อมฉุกเฉินดังกล่าวให้สามารถปรับใช้ได้อย่างเหมาะสมและสอดคล้องกับการใช้งานตามภารกิจ</a:t>
            </a: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357158" y="4786322"/>
            <a:ext cx="8215370" cy="1428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5" y="4786322"/>
            <a:ext cx="7788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3.ต้องมีการกำหนดหน้าที่และความรับผิดชอบของบุคลากรซึ่งดูแลรับผิดชอบระบบสารสนเทศ ระบบสำรอง และจัดทำแผนเตรียมความพร้อมกรณีฉุกเฉินในกรณีที่ไม่สามารถดำเนินการด้วยวิธีการทางอิเล็กทรอนิกส์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357158" y="4786322"/>
            <a:ext cx="8215370" cy="10001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5" y="478632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4.ต้องมีการทดสอบสภาพพร้อมใช้งานของระบบสารสนเทศ ระบบสำรองและระบบแผนเตรียมพร้อมกรณีฉุกเฉินอย่างสม่ำเสมอ</a:t>
            </a: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357158" y="4786322"/>
            <a:ext cx="8215370" cy="1000132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5" y="478632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5.สำหรับความถี่ในการปฏิบัติในแต่ละข้อ ควรมีการปฏิบัติที่เพียงพอต่อสภาพความเสี่ยงที่ยอมรับได้ของแต่ละหน่วยงาน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8" grpId="1" animBg="1"/>
      <p:bldP spid="19" grpId="0"/>
      <p:bldP spid="19" grpId="1"/>
      <p:bldP spid="14" grpId="0" animBg="1"/>
      <p:bldP spid="1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107157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จัดเก็บข้อมูลการจราจรคอมพิวเตอร์ไม่ครบเก้าสิบวันตามที่พระราชบัญญัติกำหนด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571743"/>
            <a:ext cx="3214710" cy="3714777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5" y="2571744"/>
            <a:ext cx="30565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พระราชบัญญัติว่าด้วยการกระทำผิดทางคอมพิวเตอร์ 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ระบุ “ผู้ให้บริการต้องรักษาข้อมูลจราจรทางคอมพิวเตอร์ไว้ไม่น้อยกว่าเก้าสิบวันนับแต่วันที่ข้อมูลนั้นเข้าสู่ระบบคอมพิวเตอร์”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929057" y="3525644"/>
            <a:ext cx="1199563" cy="1786583"/>
          </a:xfrm>
          <a:prstGeom prst="rect">
            <a:avLst/>
          </a:prstGeom>
          <a:noFill/>
        </p:spPr>
      </p:pic>
      <p:pic>
        <p:nvPicPr>
          <p:cNvPr id="17" name="Picture 6" descr="C:\Users\DCD30\Desktop\ประชุมแลกเปลี่ยนตสน\symbol\laptop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357950" y="3357562"/>
            <a:ext cx="2214578" cy="2214578"/>
          </a:xfrm>
          <a:prstGeom prst="rect">
            <a:avLst/>
          </a:prstGeom>
          <a:noFill/>
        </p:spPr>
      </p:pic>
      <p:pic>
        <p:nvPicPr>
          <p:cNvPr id="23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081457" y="3500438"/>
            <a:ext cx="1199563" cy="1786583"/>
          </a:xfrm>
          <a:prstGeom prst="rect">
            <a:avLst/>
          </a:prstGeom>
          <a:noFill/>
        </p:spPr>
      </p:pic>
      <p:pic>
        <p:nvPicPr>
          <p:cNvPr id="24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081457" y="3357562"/>
            <a:ext cx="1199563" cy="1786583"/>
          </a:xfrm>
          <a:prstGeom prst="rect">
            <a:avLst/>
          </a:prstGeom>
          <a:noFill/>
        </p:spPr>
      </p:pic>
      <p:pic>
        <p:nvPicPr>
          <p:cNvPr id="25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33857" y="3429000"/>
            <a:ext cx="1199563" cy="1786583"/>
          </a:xfrm>
          <a:prstGeom prst="rect">
            <a:avLst/>
          </a:prstGeom>
          <a:noFill/>
        </p:spPr>
      </p:pic>
      <p:pic>
        <p:nvPicPr>
          <p:cNvPr id="26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000496" y="3454206"/>
            <a:ext cx="1199563" cy="1786583"/>
          </a:xfrm>
          <a:prstGeom prst="rect">
            <a:avLst/>
          </a:prstGeom>
          <a:noFill/>
        </p:spPr>
      </p:pic>
      <p:pic>
        <p:nvPicPr>
          <p:cNvPr id="27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152896" y="3286124"/>
            <a:ext cx="1199563" cy="1786583"/>
          </a:xfrm>
          <a:prstGeom prst="rect">
            <a:avLst/>
          </a:prstGeom>
          <a:noFill/>
        </p:spPr>
      </p:pic>
      <p:pic>
        <p:nvPicPr>
          <p:cNvPr id="28" name="Picture 3" descr="C:\Users\DCD30\Desktop\ประชุมแลกเปลี่ยนตสน\symbol\img_56300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305296" y="3357562"/>
            <a:ext cx="1199563" cy="1786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E-6 L 0.3165 1.211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64294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ไม่มีทะเบียนคุมทรัพย์สินด้านเทคโนโลยีสารสนเทศที่มีการคุม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071678"/>
            <a:ext cx="8215370" cy="428625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5" y="2285992"/>
            <a:ext cx="7929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หน่วยงานมีการจัดทำทะเบียนคุมทรัพย์สินด้านเทคโนโลยีสารสนเทศ แต่ไม่มีการจัดเก็บคุณลักษณะเฉพาะของอุปกรณ์ ซึ่งการจัดทำทะเบียนควบคุมต้องมีการจัดเก็บรายละเอียด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Spec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ของทรัพย์สินหรือคุณลักษณะของอุปกรณ์ เพื่อการตรวจสอบความมีอยู่จริงและป้องกันการสูญหายของส่วนที่เป็นองค์ประกอบของทรัพย์สิน เช่น ส่วนของการประมวลผล(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CPU)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ส่วนของหน่วยความจำ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RAM/Hard disk)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ซึ่งเป็นองค์ประกอบที่สำคัญของเครื่องคอมพิวเตอร์ หากมีการโจรกรรมเฉพาะบางชิ้นส่วนที่เป็นองค์ประกอบในการทำงานของเครื่องคอมพิวเตอร์เหล่านี้ อาจทำให้สมรรถนะการทำงานของเครื่องคอมพิวเตอร์เกิดความล่าช้า หรือ อาจไม่สามารถเปิดการทำงานของเครื่องคอมพิวเตอร์ได้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357158" y="1285860"/>
            <a:ext cx="8215370" cy="642942"/>
          </a:xfrm>
          <a:prstGeom prst="roundRect">
            <a:avLst/>
          </a:prstGeom>
          <a:solidFill>
            <a:srgbClr val="2B857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4" y="1285860"/>
            <a:ext cx="806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ไม่มีการประเมินและวิเคราะห์ขีดสมรรถนะของระบบ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57158" y="2143116"/>
            <a:ext cx="8215370" cy="2500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5" y="2357430"/>
            <a:ext cx="7929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บ่งบอกถึงการใช้ทรัพยากรของแม่ข่ายใช้มากเกินกว่าที่กำหนดไว้ อาจมีความเสี่ยงต่อการล่มหรือหยุดให้บริการของระบบได้ ซึ่งหน่วยงานมีการประเมินขีดสมรรถนะของระบบของเครื่องแม่ข่ายทุกเครื่อง แต่ไม่นำข้อมูลมาวิเคราะห์ขีดสมรรถนะของระบบอย่างชัดเจนเป็นลายลักษณ์อักษรเพื่อหาปัญหาและเครื่องแม่ข่ายที่อาจเสี่ยงทำให้ระบบล่มได้ในอนาคต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57158" y="4857761"/>
            <a:ext cx="8215370" cy="1071569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5" y="4903785"/>
            <a:ext cx="7929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ควรมีการประเมินและวิเคราะห์ขีดสมรรถนะของเครื่องแม่ข่ายแต่ละเครื่องว่าอาจเสี่ยงต่อการล่มของเครื่องแม่ข่ายหรือไม่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57158" y="4883175"/>
            <a:ext cx="8215370" cy="642942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5" y="4929198"/>
            <a:ext cx="792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2.ควรเพิ่มความถี่ในการเฝ้าระวังในไฟร์วอลล์/เครื่องแม่ข่าย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57158" y="4857760"/>
            <a:ext cx="8215370" cy="1071570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5" y="4903783"/>
            <a:ext cx="7929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3.ควรหาสาเหตุการใช้ทรัพยากรในส่วนของ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RAM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ที่เพิ่มขึ้น เพื่อปรับปรุงเครื่องแม่ข่ายให้มีความเพียงพอและเหมาะสมในการเปิดให้บริการระบบ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357158" y="3214686"/>
            <a:ext cx="5500726" cy="2357454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57158" y="1643050"/>
            <a:ext cx="5500726" cy="13573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1.ไม่ได้ดำเนินการทำการเปิดบัญชีกับธนาคารกรุงไทย เพื่อรองรับการดำเนินงานในระบบ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KTB Corporate Online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C:\Users\DCD30\Desktop\ประชุมแลกเปลี่ยนตสน\870930-20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188078" y="3429000"/>
            <a:ext cx="2955922" cy="2955922"/>
          </a:xfrm>
          <a:prstGeom prst="rect">
            <a:avLst/>
          </a:prstGeom>
          <a:noFill/>
        </p:spPr>
      </p:pic>
      <p:pic>
        <p:nvPicPr>
          <p:cNvPr id="1029" name="Picture 5" descr="C:\Users\DCD30\Desktop\ประชุมแลกเปลี่ยนตสน\img_45314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rot="2700000">
            <a:off x="6416316" y="2229019"/>
            <a:ext cx="1107544" cy="623841"/>
          </a:xfrm>
          <a:prstGeom prst="rect">
            <a:avLst/>
          </a:prstGeom>
          <a:noFill/>
        </p:spPr>
      </p:pic>
      <p:pic>
        <p:nvPicPr>
          <p:cNvPr id="1030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43834" y="3071810"/>
            <a:ext cx="428628" cy="4286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5" y="3286124"/>
            <a:ext cx="5214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ตามหนังสือกระทรวงการคลังที่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0402.2/ว108 ลงวันที่ 7 กันยายน 2559 เพื่อรับจ่ายเงินผ่านระบบอิเล็กทรอนิกส์ ช่วยลดขั้นตอน ระยะเวลา และลดความเสี่ยงที่อาจเกิดขึ้นจากการดำเนินงานรับจ่ายเงินผ่านเงินสดหรือเช็ค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643702" y="2928934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72462" y="2500306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29520" y="2714620"/>
            <a:ext cx="428628" cy="428628"/>
          </a:xfrm>
          <a:prstGeom prst="rect">
            <a:avLst/>
          </a:prstGeom>
          <a:noFill/>
        </p:spPr>
      </p:pic>
      <p:pic>
        <p:nvPicPr>
          <p:cNvPr id="17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929454" y="3286124"/>
            <a:ext cx="428628" cy="428628"/>
          </a:xfrm>
          <a:prstGeom prst="rect">
            <a:avLst/>
          </a:prstGeom>
          <a:noFill/>
        </p:spPr>
      </p:pic>
      <p:pic>
        <p:nvPicPr>
          <p:cNvPr id="18" name="Picture 5" descr="C:\Users\DCD30\Desktop\ประชุมแลกเปลี่ยนตสน\img_45314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43834" y="2857496"/>
            <a:ext cx="1107544" cy="6238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428992" y="1214422"/>
            <a:ext cx="2596497" cy="5286412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2" y="1214422"/>
            <a:ext cx="250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2.ไม่ได้จัดทำทะเบียนคุมการเข้าใช้งานในระบบ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เนื่องจากมีสำนักงาน 2 หน่วยงานใช้งานในระบบ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GFMIS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ร่วมกัน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250761" y="1214422"/>
            <a:ext cx="2496940" cy="5286412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3638" y="1214422"/>
            <a:ext cx="2250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ซึ่งหน่วยงานต้องมีการจัดระบบการควบคุมการเข้าถึงระบบ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GFMIS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เพื่อป้องกันความเสียหายที่อาจเกิดขึ้นหากขาดระบบการควบคุมภายใน และต้องกำหนดให้มีการเปลี่ยนตามที่กรมบัญชีกลางกำหนด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Users\DCD30\Desktop\ประชุมแลกเปลี่ยนตสน\register-dallas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900000">
            <a:off x="1469960" y="4559020"/>
            <a:ext cx="1774357" cy="1660653"/>
          </a:xfrm>
          <a:prstGeom prst="rect">
            <a:avLst/>
          </a:prstGeom>
          <a:noFill/>
        </p:spPr>
      </p:pic>
      <p:pic>
        <p:nvPicPr>
          <p:cNvPr id="2052" name="Picture 4" descr="C:\Users\DCD30\Desktop\ประชุมแลกเปลี่ยนตสน\49466-200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20402854">
            <a:off x="273423" y="1987912"/>
            <a:ext cx="1944580" cy="1944580"/>
          </a:xfrm>
          <a:prstGeom prst="rect">
            <a:avLst/>
          </a:prstGeom>
          <a:noFill/>
        </p:spPr>
      </p:pic>
      <p:pic>
        <p:nvPicPr>
          <p:cNvPr id="13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3108" y="2143116"/>
            <a:ext cx="428628" cy="428628"/>
          </a:xfrm>
          <a:prstGeom prst="rect">
            <a:avLst/>
          </a:prstGeom>
          <a:noFill/>
        </p:spPr>
      </p:pic>
      <p:pic>
        <p:nvPicPr>
          <p:cNvPr id="14" name="Picture 5" descr="C:\Users\DCD30\Desktop\ประชุมแลกเปลี่ยนตสน\img_453146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rot="2328907">
            <a:off x="318829" y="4564485"/>
            <a:ext cx="1107544" cy="623841"/>
          </a:xfrm>
          <a:prstGeom prst="rect">
            <a:avLst/>
          </a:prstGeom>
          <a:noFill/>
        </p:spPr>
      </p:pic>
      <p:pic>
        <p:nvPicPr>
          <p:cNvPr id="15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43174" y="3286124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6" descr="C:\Users\DCD30\Desktop\ประชุมแลกเปลี่ยนตสน\1024px-Dollar_sign_in_circle.svg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00232" y="39290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500990" cy="107157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28586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3.การบันทึกบัญชีแยกประเภทบางรายการ ยังมีความคลาดเคลื่อนไม่ตรงกับผังบัญชีมาตรฐานที่กรมบัญชีกลางกำหนด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Users\DCD30\Desktop\ประชุมแลกเปลี่ยนตสน\35920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072330" y="4356281"/>
            <a:ext cx="1714512" cy="1714512"/>
          </a:xfrm>
          <a:prstGeom prst="rect">
            <a:avLst/>
          </a:prstGeom>
          <a:noFill/>
        </p:spPr>
      </p:pic>
      <p:pic>
        <p:nvPicPr>
          <p:cNvPr id="3076" name="Picture 4" descr="C:\Users\DCD30\Desktop\ประชุมแลกเปลี่ยนตสน\pen-diagonal-interface-tool-symbol-pngrepo-com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786578" y="2856083"/>
            <a:ext cx="1071570" cy="1071570"/>
          </a:xfrm>
          <a:prstGeom prst="rect">
            <a:avLst/>
          </a:prstGeom>
          <a:noFill/>
        </p:spPr>
      </p:pic>
      <p:pic>
        <p:nvPicPr>
          <p:cNvPr id="3077" name="Picture 5" descr="C:\Users\DCD30\Desktop\ประชุมแลกเปลี่ยนตสน\img_563006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72132" y="2713207"/>
            <a:ext cx="1500197" cy="2234337"/>
          </a:xfrm>
          <a:prstGeom prst="rect">
            <a:avLst/>
          </a:prstGeom>
          <a:noFill/>
        </p:spPr>
      </p:pic>
      <p:pic>
        <p:nvPicPr>
          <p:cNvPr id="3078" name="Picture 6" descr="C:\Users\DCD30\Desktop\ประชุมแลกเปลี่ยนตสน\63358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000100" y="3284711"/>
            <a:ext cx="2714644" cy="271464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357950" y="4124153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96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4927785"/>
            <a:ext cx="13083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th-TH" sz="13800" dirty="0">
              <a:solidFill>
                <a:srgbClr val="FF0000"/>
              </a:solidFill>
            </a:endParaRPr>
          </a:p>
        </p:txBody>
      </p:sp>
      <p:pic>
        <p:nvPicPr>
          <p:cNvPr id="22" name="Picture 2" descr="C:\Users\DCD30\Desktop\ประชุมแลกเปลี่ยนตสน\35920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flipH="1">
            <a:off x="4143372" y="4284843"/>
            <a:ext cx="1369228" cy="14287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29454" y="5175982"/>
            <a:ext cx="990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80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7752" y="508477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20" grpId="0"/>
      <p:bldP spid="21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1285860"/>
            <a:ext cx="7500990" cy="1857388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327366"/>
            <a:ext cx="685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ไม่ได้แต่งตั้งผู้ตรวจสอบการรับจ่ายเงินตามระเบียบการเบิกจ่ายเงินจากคลัง การเก็บรักษาเงินและการนำเงินส่งคลังพ.ศ.2551 ข้อ 78กำหนดหรือกรรมการผู้ได้รับแต่งตั้งไม่ปฏิบัติหน้าที่ตามที่ได้รับมอบหมาย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Users\DCD30\Desktop\ประชุมแลกเปลี่ยนตสน\img_506458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643174" y="3500438"/>
            <a:ext cx="3714776" cy="2971821"/>
          </a:xfrm>
          <a:prstGeom prst="rect">
            <a:avLst/>
          </a:prstGeom>
          <a:noFill/>
        </p:spPr>
      </p:pic>
      <p:pic>
        <p:nvPicPr>
          <p:cNvPr id="4099" name="Picture 3" descr="C:\Users\DCD30\Desktop\ประชุมแลกเปลี่ยนตสน\30638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000364" y="350043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714876" y="1643050"/>
            <a:ext cx="3786214" cy="1500198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1643050"/>
            <a:ext cx="3690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5.การจัดทำรายงานงบพิสูจน์ยอดเงินฝากธนาคาร ยังมีความคลาดเคลื่อน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DCD30\Desktop\ประชุมแลกเปลี่ยนตสน\198169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flipH="1">
            <a:off x="6286512" y="4429132"/>
            <a:ext cx="2156129" cy="1976451"/>
          </a:xfrm>
          <a:prstGeom prst="rect">
            <a:avLst/>
          </a:prstGeom>
          <a:noFill/>
        </p:spPr>
      </p:pic>
      <p:pic>
        <p:nvPicPr>
          <p:cNvPr id="5123" name="Picture 3" descr="C:\Users\DCD30\Desktop\ประชุมแลกเปลี่ยนตสน\71b0dde92993093b8e12dc52b1e4871e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42910" y="1928802"/>
            <a:ext cx="3214710" cy="2617692"/>
          </a:xfrm>
          <a:prstGeom prst="rect">
            <a:avLst/>
          </a:prstGeom>
          <a:noFill/>
        </p:spPr>
      </p:pic>
      <p:pic>
        <p:nvPicPr>
          <p:cNvPr id="5124" name="Picture 4" descr="C:\Users\DCD30\Desktop\ประชุมแลกเปลี่ยนตสน\6-3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286116" y="371475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ด้านการเงินบัญชี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785786" y="1643050"/>
            <a:ext cx="2643206" cy="357190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643050"/>
            <a:ext cx="2357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ใบเสร็จรับเงินไม่ประทับตราจ่ายเงินแล้วตามระเบียบการเบิกจ่ายเงินจากคลังการเก็บรักษาเงินและการนำเงินส่งคลังพ.ศ.2551 ข้อ37 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C:\Users\DCD30\Desktop\ประชุมแลกเปลี่ยนตสน\113352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500562" y="1643050"/>
            <a:ext cx="4074056" cy="4074058"/>
          </a:xfrm>
          <a:prstGeom prst="rect">
            <a:avLst/>
          </a:prstGeom>
          <a:noFill/>
        </p:spPr>
      </p:pic>
      <p:pic>
        <p:nvPicPr>
          <p:cNvPr id="6147" name="Picture 3" descr="C:\Users\DCD30\Desktop\ประชุมแลกเปลี่ยนตสน\img_56852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0826" y="4357718"/>
            <a:ext cx="1643074" cy="1629662"/>
          </a:xfrm>
          <a:prstGeom prst="rect">
            <a:avLst/>
          </a:prstGeom>
          <a:noFill/>
        </p:spPr>
      </p:pic>
      <p:pic>
        <p:nvPicPr>
          <p:cNvPr id="6148" name="Picture 4" descr="C:\Users\DCD30\Desktop\ประชุมแลกเปลี่ยนตสน\img_454446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857752" y="2143116"/>
            <a:ext cx="3286148" cy="29575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428596" y="4473719"/>
            <a:ext cx="8286808" cy="7412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459344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1.ราคาที่ได้มาจากการคำนวณตามหลักเกณฑ์ที่คณะกรรมการราคากลางกำหนด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428596" y="4450565"/>
            <a:ext cx="8286808" cy="741231"/>
          </a:xfrm>
          <a:prstGeom prst="roundRect">
            <a:avLst/>
          </a:prstGeom>
          <a:solidFill>
            <a:srgbClr val="5BA8D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457028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2.ราคาที่ได้มาจากฐานข้อมูลราคาอ้างอิงของพัสดุที่กรมบัญชีกลางจัดทำ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428596" y="4450565"/>
            <a:ext cx="8286808" cy="741231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457028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3.ราคามาตรฐานที่สำนักงบประมาณหรือหน่วยงานกลางอื่นกำหนด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428596" y="4450565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57028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4.ราคาที่ได้มาจากการสืบราคาจากท้องตลาด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428596" y="4450565"/>
            <a:ext cx="8286808" cy="741231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457028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5.ราคาที่เคยซื้อหรือจ้างครั้งหลังสุดภายในระยะเวลาสองปีงบประมาณ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28596" y="4450565"/>
            <a:ext cx="8286808" cy="741231"/>
          </a:xfrm>
          <a:prstGeom prst="roundRect">
            <a:avLst/>
          </a:prstGeom>
          <a:solidFill>
            <a:srgbClr val="AB6E6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4" y="4570287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6.ราคาอื่นใดตามหลักเกณฑ์ วิธีการ หรือแนวทางปฏิบัติของหน่วยงานของรัฐนั้น ๆ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428596" y="2285992"/>
            <a:ext cx="8286808" cy="1884239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405582"/>
            <a:ext cx="77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รายงานขอซื้อจ้างไม่ระบุแหล่งที่มาของราคากลาง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289689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ตามพระราชบัญญัติ การจัดซื้อจัดจ้างและการบริหารพัสดุภาครัฐพ.ศ. ๒๕๖๐ มาตรา 4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“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ราคากลาง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หมายความว่า ราคาเพื่อใช้เป็นฐานสำหรับเปรียบเทียบราคาที่ผู้ยื่นข้อเสนอได้ยื่นเสนอไว้ซึ่งสามารถจัดซื้อจัดจ้างได้จริงตามลำดับ ดังต่อไปนี้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2" grpId="0" animBg="1"/>
      <p:bldP spid="22" grpId="1" animBg="1"/>
      <p:bldP spid="23" grpId="0"/>
      <p:bldP spid="23" grpId="1"/>
      <p:bldP spid="28" grpId="0" animBg="1"/>
      <p:bldP spid="28" grpId="1" animBg="1"/>
      <p:bldP spid="29" grpId="0"/>
      <p:bldP spid="29" grpId="1"/>
      <p:bldP spid="30" grpId="0" animBg="1"/>
      <p:bldP spid="31" grpId="0"/>
      <p:bldP spid="18" grpId="0" animBg="1"/>
      <p:bldP spid="5" grpId="0"/>
      <p:bldP spid="15" grpId="0" animBg="1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357158" y="3286124"/>
            <a:ext cx="8215370" cy="1071570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57158" y="1928802"/>
            <a:ext cx="8215370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3" y="1928802"/>
            <a:ext cx="8322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1.กรณีที่มีการยืมเงินในสัญญายืมระบุรายละเอียดของการส่งใช้เงินยืมไม่ถูกต้องครบถ้วน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500066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ด้านสัญญายืมเงิน</a:t>
            </a:r>
            <a:br>
              <a:rPr lang="th-TH" sz="5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และเงินทดรองราชการ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5" y="3357562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กรณีที่มีการยืมเงินในสัญญายืมบางฉบับ  ระบุรายละเอียดของการส่งใช้เงินยืม ยังไม่ถูกต้องครบถ้วน ตามที่ระเบียบกำหนด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357157" y="3286124"/>
            <a:ext cx="8215370" cy="3286148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357562"/>
            <a:ext cx="77885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ตามระเบียบการเบิกจ่ายเงิน การเก็บรักษาเงินและการนำเงินส่งคลังพ.ศ.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60 (2)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ระบุ :  การเดินทางไปราชการ รวมทั้งเดินทางไปราชการต่างประเทศชั่วคราว ให้ส่งใช้แก่ส่วนราชการผู้ให้ยืมภายใน สิบห้าวัน นับจากวันกลับมาถึงการยืมเงินเพื่อปฏิบัติราชการอื่น ให้ส่งแก่ส่วนราชการผู้ให้ยืมภายในสามสิบวันนับจากวันที่ได้รับเงิน เห็นควรให้ผู้รับผิดชอบระบุรายละเอียดของการส่งใช้เงินยืม ในสัญญาการยืมเงิน กรณีเพื่อใช้ในการเดินทางไปราชการ อบรม หรือประชุม ให้ถูกต้อง ครบถ้วน ตามที่ระเบียบกำหนด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357158" y="3214686"/>
            <a:ext cx="8215370" cy="107157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5" y="3286124"/>
            <a:ext cx="7788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ระเบียบการเบิกจ่ายเงิน การเก็บรักษาเงินและการนำเงินส่งคลังพ.ศ.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60 (2)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" grpId="0"/>
      <p:bldP spid="5" grpId="0"/>
      <p:bldP spid="12" grpId="0"/>
      <p:bldP spid="19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3428992" y="5099747"/>
            <a:ext cx="5357850" cy="928694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3428992" y="4097355"/>
            <a:ext cx="5357850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3428992" y="3143248"/>
            <a:ext cx="5357850" cy="857256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3428992" y="2428868"/>
            <a:ext cx="5357850" cy="642942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28992" y="1714488"/>
            <a:ext cx="5357850" cy="642942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377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1.ด้านการเดินทางไปราชการ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003" y="1785926"/>
            <a:ext cx="291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คำนวณเบี้ยเลี้ยงไม่ถูกต้อง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608" y="2474893"/>
            <a:ext cx="4923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เบิกค่าพาหนะรับจ้างไม่ระบุเหตุผลความจำเป็น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189273"/>
            <a:ext cx="5620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เบิกค่าพาหนะเดินทางระหว่างเข้ารับการฝึกอบรม</a:t>
            </a:r>
          </a:p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ไม่มีการขออนุมัติจากหัวหน้าส่วนราชการ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306" y="4071942"/>
            <a:ext cx="5121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เดินทางไปราชการเป็นหมู่คณะไม่แจ้งรายละเอียด</a:t>
            </a:r>
          </a:p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ของแต่ละบุคคล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306" y="5072074"/>
            <a:ext cx="44887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หนังสืออนุมัติราชการ และใบเสร็จค่าน้ำมัน</a:t>
            </a:r>
          </a:p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เชื้อเพลิงไม่ระบุทะเบียนรถยนต์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ด้านหลักฐานการจ่าย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285720" y="2500306"/>
            <a:ext cx="2606675" cy="3355610"/>
            <a:chOff x="285720" y="2500306"/>
            <a:chExt cx="2606675" cy="3355610"/>
          </a:xfrm>
        </p:grpSpPr>
        <p:pic>
          <p:nvPicPr>
            <p:cNvPr id="2050" name="Picture 2" descr="C:\Users\DCD30\Desktop\ประชุมแลกเปลี่ยนตสน\35920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85720" y="2500306"/>
              <a:ext cx="2606675" cy="260667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285852" y="4286256"/>
              <a:ext cx="11512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th-TH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สี่เหลี่ยมมุมมน 20"/>
          <p:cNvSpPr/>
          <p:nvPr/>
        </p:nvSpPr>
        <p:spPr>
          <a:xfrm>
            <a:off x="3428992" y="6099879"/>
            <a:ext cx="5357850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6072206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เบิกค่าพาหนะเครื่องบิน ตั๋วข้าราชการ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มุมมน 15"/>
          <p:cNvSpPr/>
          <p:nvPr/>
        </p:nvSpPr>
        <p:spPr>
          <a:xfrm>
            <a:off x="3275856" y="4070954"/>
            <a:ext cx="5656751" cy="1000132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3243975" y="2887075"/>
            <a:ext cx="5688632" cy="1025546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275856" y="1717877"/>
            <a:ext cx="5688632" cy="1000132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2.ด้านฝึกอบรม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1714488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แนบเอกสารไม่ครบถ้วน เช่น โครงการ อนุมัติจัด</a:t>
            </a:r>
          </a:p>
          <a:p>
            <a:pPr marL="17780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หนังสือเชิญต่าง ๆ เป็นต้น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996" y="2946906"/>
            <a:ext cx="57983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การเบิกค่าอาหารมากกว่าลายมือชื่อผู้เข้ารับ</a:t>
            </a:r>
          </a:p>
          <a:p>
            <a:pPr marL="17780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การอบรม/ผู้เข้ารับการอบรมไม่ใช่กลุ่มเป้าหมายที่แท้จริง</a:t>
            </a:r>
          </a:p>
          <a:p>
            <a:pPr marL="17780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1803" y="4103472"/>
            <a:ext cx="5510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ความเข้าใจคลาดเคลื่อนระหว่างการฝึกอบรมกับการประชุมราชการ</a:t>
            </a: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ด้านหลักฐานการจ่าย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285720" y="2500306"/>
            <a:ext cx="2606675" cy="3355610"/>
            <a:chOff x="285720" y="2500306"/>
            <a:chExt cx="2606675" cy="3355610"/>
          </a:xfrm>
        </p:grpSpPr>
        <p:pic>
          <p:nvPicPr>
            <p:cNvPr id="17" name="Picture 2" descr="C:\Users\DCD30\Desktop\ประชุมแลกเปลี่ยนตสน\35920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85720" y="2500306"/>
              <a:ext cx="2606675" cy="260667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285852" y="4286256"/>
              <a:ext cx="11512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th-TH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สี่เหลี่ยมมุมมน 18"/>
          <p:cNvSpPr/>
          <p:nvPr/>
        </p:nvSpPr>
        <p:spPr>
          <a:xfrm>
            <a:off x="3268731" y="5253870"/>
            <a:ext cx="5656751" cy="1000132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5286388"/>
            <a:ext cx="5510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การเบิกจ่ายค่าห้องประชุม โดยไม่ได้ดำเนินการ</a:t>
            </a:r>
          </a:p>
          <a:p>
            <a:pPr marL="889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จัดซื้อจัดจ้างตามระเบียบพัสดุหรือละเว้นการทำ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PO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5" grpId="0"/>
      <p:bldP spid="8" grpId="0"/>
      <p:bldP spid="9" grpId="0"/>
      <p:bldP spid="10" grpId="0"/>
      <p:bldP spid="13" grpId="0"/>
      <p:bldP spid="19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428992" y="2689206"/>
            <a:ext cx="5357850" cy="1025546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3.ค่าใช้จ่ายในการบริหาร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2689206"/>
            <a:ext cx="5319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การเบิกจ่ายค่าโทรศัพท์เคลื่อนที่ไม่แนบเอกสารการ</a:t>
            </a:r>
          </a:p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อนุมัติถือครอง / ไม่ได้มีการจัดหาตามระเบียบฯ</a:t>
            </a: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ด้านหลักฐานการจ่าย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285720" y="2500306"/>
            <a:ext cx="2606675" cy="3355610"/>
            <a:chOff x="285720" y="2500306"/>
            <a:chExt cx="2606675" cy="3355610"/>
          </a:xfrm>
        </p:grpSpPr>
        <p:pic>
          <p:nvPicPr>
            <p:cNvPr id="12" name="Picture 2" descr="C:\Users\DCD30\Desktop\ประชุมแลกเปลี่ยนตสน\35920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85720" y="2500306"/>
              <a:ext cx="2606675" cy="260667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285852" y="4286256"/>
              <a:ext cx="11512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th-TH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สี่เหลี่ยมมุมมน 17"/>
          <p:cNvSpPr/>
          <p:nvPr/>
        </p:nvSpPr>
        <p:spPr>
          <a:xfrm>
            <a:off x="3428992" y="3903652"/>
            <a:ext cx="5357850" cy="1025546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390365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ข้อสังเกต การเลือกใช้โปรโมชั่นยังไม่สอดคล้อง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กับการใช้งานจริง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9" grpId="0"/>
      <p:bldP spid="13" grpId="0"/>
      <p:bldP spid="18" grpId="0" animBg="1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428992" y="2640921"/>
            <a:ext cx="5357850" cy="1002393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28992" y="1855103"/>
            <a:ext cx="5357850" cy="571504"/>
          </a:xfrm>
          <a:prstGeom prst="roundRect">
            <a:avLst/>
          </a:prstGeom>
          <a:solidFill>
            <a:srgbClr val="2B857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4.ด้านอื่นๆ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825" y="1857364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จ่ายค่าเช่าบ้านก่อนวันสิ้นเดือน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2643182"/>
            <a:ext cx="42755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เบิกค่าปฏิบัติงานนอกเวลาราชการไม่พบ</a:t>
            </a:r>
          </a:p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รายงานผลการปฏิบัติงาน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ด้านหลักฐานการจ่าย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285720" y="2500306"/>
            <a:ext cx="2606675" cy="3355610"/>
            <a:chOff x="285720" y="2500306"/>
            <a:chExt cx="2606675" cy="3355610"/>
          </a:xfrm>
        </p:grpSpPr>
        <p:pic>
          <p:nvPicPr>
            <p:cNvPr id="12" name="Picture 2" descr="C:\Users\DCD30\Desktop\ประชุมแลกเปลี่ยนตสน\35920.pn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85720" y="2500306"/>
              <a:ext cx="2606675" cy="260667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285852" y="4286256"/>
              <a:ext cx="11512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th-TH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สี่เหลี่ยมมุมมน 16"/>
          <p:cNvSpPr/>
          <p:nvPr/>
        </p:nvSpPr>
        <p:spPr>
          <a:xfrm>
            <a:off x="3428992" y="3885301"/>
            <a:ext cx="5357850" cy="571504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4825" y="3887562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การใช้ใบสำคัญรับเงินยังไม่ถูกต้อง</a:t>
            </a: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3428992" y="4671119"/>
            <a:ext cx="5357850" cy="1073831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4825" y="4742558"/>
            <a:ext cx="5327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การส่งมอบงานของจ้าง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เหมา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บริการบุคคลภายนอก </a:t>
            </a:r>
          </a:p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เดือน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กันยายนยัง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ไม่ถูกต้อง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8" grpId="0"/>
      <p:bldP spid="9" grpId="0"/>
      <p:bldP spid="13" grpId="0"/>
      <p:bldP spid="17" grpId="0" animBg="1"/>
      <p:bldP spid="18" grpId="0"/>
      <p:bldP spid="19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642910" y="285728"/>
            <a:ext cx="7643866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ด้านการประเมินระบบควบคุมภายใน และจัดทำรายงาน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2.ไม่พบแบบประเมินมาตรฐาน 5 องค์ประกอบการควบคุมภายใน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ภาคผนวก 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000504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3.ไม่พบการจัดทำแบบสอบถามการควบคุมภายใน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ภาคผนวก ข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57214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4.การควบคุมภายในยังไม่ครบทุกกระบวนงาน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1714488"/>
            <a:ext cx="3143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5.ความสอดคล้องระหว่างแบบ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ปย.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และปย.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 รวมถึงความถูกต้อง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ของการจัดทำแบบ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ปย.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 เช่นการกำหนดวัตถุประสงค์กับกิจกรรมที่ไม่สอดคล้องกัน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4546595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6.ขาดหลักฐานในการติดตามประเมินผล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557214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7.ไม่มีการสรุปผลการดำเนินการจัดวางระบบควบคุมภายใน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128586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1.คำสั่งแต่งตั้งคณะทำงานมีรายชื่อซ้ำกัน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3143240" y="1285860"/>
            <a:ext cx="25717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6000760" y="1714488"/>
            <a:ext cx="2786082" cy="1588"/>
          </a:xfrm>
          <a:prstGeom prst="line">
            <a:avLst/>
          </a:prstGeom>
          <a:ln w="38100">
            <a:solidFill>
              <a:srgbClr val="B416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6072198" y="4643446"/>
            <a:ext cx="2214578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5072066" y="5572140"/>
            <a:ext cx="307183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500034" y="2000240"/>
            <a:ext cx="207170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500034" y="4000504"/>
            <a:ext cx="2214578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1285852" y="5572140"/>
            <a:ext cx="2643206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CD30\Desktop\ประชุมแลกเปลี่ยนตสน\orig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36877">
            <a:off x="2543185" y="2000401"/>
            <a:ext cx="3694703" cy="388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  <p:bldP spid="11" grpId="0"/>
      <p:bldP spid="11" grpId="1"/>
      <p:bldP spid="12" grpId="0"/>
      <p:bldP spid="12" grpId="1"/>
      <p:bldP spid="16" grpId="0"/>
      <p:bldP spid="16" grpId="1"/>
      <p:bldP spid="17" grpId="0"/>
      <p:bldP spid="17" grpId="1"/>
      <p:bldP spid="18" grpId="0"/>
      <p:bldP spid="19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DCD30\Desktop\ประชุมแลกเปลี่ยนตสน\exclamation-bubble-png-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4429132"/>
            <a:ext cx="3071802" cy="214314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679025" y="250009"/>
            <a:ext cx="2071702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สี่เหลี่ยมมุมมน 25"/>
          <p:cNvSpPr/>
          <p:nvPr/>
        </p:nvSpPr>
        <p:spPr>
          <a:xfrm>
            <a:off x="0" y="1214422"/>
            <a:ext cx="9144000" cy="42862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2297568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8.ความเข้าใจคลาดเคลื่อนเกี่ยวกับระยะเวลาในการจัดทำ และจัดส่งเอกสารต่าง</a:t>
            </a:r>
            <a:r>
              <a:rPr lang="th-TH" dirty="0" smtClean="0"/>
              <a:t>ๆ</a:t>
            </a:r>
            <a:endParaRPr lang="th-TH" dirty="0"/>
          </a:p>
        </p:txBody>
      </p:sp>
      <p:pic>
        <p:nvPicPr>
          <p:cNvPr id="4099" name="Picture 3" descr="C:\Users\DCD30\Desktop\ประชุมแลกเปลี่ยนตสน\exclamation-bubble-png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2571768" cy="121444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8596" y="1119830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ข้อสังเกตจากการตรวจสอบ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0002" y="4572007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บางหน่วยงานมีการจัดทำควบคุมภายในซ้ำกับปีที่ผ่านมา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8" y="421481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9.ขาดการสื่อสาร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DCD30\Desktop\ประชุมแลกเปลี่ยนตสน\symbol\62266-full_20-calendar-icon-png-for-free-download-on-ya-webdesig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7158" y="1928802"/>
            <a:ext cx="1071570" cy="1071570"/>
          </a:xfrm>
          <a:prstGeom prst="rect">
            <a:avLst/>
          </a:prstGeom>
          <a:noFill/>
        </p:spPr>
      </p:pic>
      <p:pic>
        <p:nvPicPr>
          <p:cNvPr id="1027" name="Picture 3" descr="C:\Users\DCD30\Desktop\ประชุมแลกเปลี่ยนตสน\symbol\img_493656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714876" y="5238476"/>
            <a:ext cx="714380" cy="1048044"/>
          </a:xfrm>
          <a:prstGeom prst="rect">
            <a:avLst/>
          </a:prstGeom>
          <a:noFill/>
        </p:spPr>
      </p:pic>
      <p:pic>
        <p:nvPicPr>
          <p:cNvPr id="1028" name="Picture 4" descr="C:\Users\DCD30\Desktop\ประชุมแลกเปลี่ยนตสน\symbol\people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500166" y="2500306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Users\DCD30\Desktop\ประชุมแลกเปลี่ยนตสน\symbol\stick-people-2324012_960_720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3767" y="5313859"/>
            <a:ext cx="1571809" cy="1329851"/>
          </a:xfrm>
          <a:prstGeom prst="rect">
            <a:avLst/>
          </a:prstGeom>
          <a:noFill/>
        </p:spPr>
      </p:pic>
      <p:pic>
        <p:nvPicPr>
          <p:cNvPr id="1030" name="Picture 6" descr="C:\Users\DCD30\Desktop\ประชุมแลกเปลี่ยนตสน\symbol\46658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 rot="18900000">
            <a:off x="8461689" y="5104038"/>
            <a:ext cx="387788" cy="38778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357554" y="5000636"/>
            <a:ext cx="1037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2016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5000636"/>
            <a:ext cx="1037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2017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554" y="5000636"/>
            <a:ext cx="1037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2018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7554" y="5000636"/>
            <a:ext cx="1037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2019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1" name="Picture 7" descr="C:\Users\DCD30\Desktop\ประชุมแลกเปลี่ยนตสน\symbol\light-bulb-7.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977088" y="5143512"/>
            <a:ext cx="309556" cy="309556"/>
          </a:xfrm>
          <a:prstGeom prst="rect">
            <a:avLst/>
          </a:prstGeom>
          <a:noFill/>
        </p:spPr>
      </p:pic>
      <p:sp>
        <p:nvSpPr>
          <p:cNvPr id="21" name="สี่เหลี่ยมมุมมน 20"/>
          <p:cNvSpPr/>
          <p:nvPr/>
        </p:nvSpPr>
        <p:spPr>
          <a:xfrm>
            <a:off x="642910" y="285728"/>
            <a:ext cx="7643866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ด้านการประเมินระบบควบคุมภายใน และจัดทำรายงาน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24" grpId="1"/>
      <p:bldP spid="2" grpId="0"/>
      <p:bldP spid="3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5429256" y="2285992"/>
            <a:ext cx="3000396" cy="4143404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2389900"/>
            <a:ext cx="2896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เพื่อเป็นการควบคุมภายในที่ดี และยืนยันว่าผู้ขายได้มีการส่งของภายในกำหนดระยะเวลาอย่างถูกต้อง ครบถ้วน เพื่อประโยชน์แก่ทางราชการ กรณีผู้ขายส่งของล่าช้าเกินกำหนดอาจมีค่าปรับเกิดขึ้น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741231"/>
          </a:xfrm>
          <a:prstGeom prst="roundRect">
            <a:avLst/>
          </a:prstGeom>
          <a:solidFill>
            <a:srgbClr val="AB6E6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405582"/>
            <a:ext cx="77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ใบส่งของไม่มีการประทับตราตามระบบสารบรรณ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Picture 2" descr="C:\Users\DCD30\Desktop\ประชุมแลกเปลี่ยนตสน\11335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14348" y="2428868"/>
            <a:ext cx="3643338" cy="3643340"/>
          </a:xfrm>
          <a:prstGeom prst="rect">
            <a:avLst/>
          </a:prstGeom>
          <a:noFill/>
        </p:spPr>
      </p:pic>
      <p:pic>
        <p:nvPicPr>
          <p:cNvPr id="20" name="Picture 3" descr="C:\Users\DCD30\Desktop\ประชุมแลกเปลี่ยนตสน\img_5685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57602" y="4885108"/>
            <a:ext cx="1469365" cy="1457371"/>
          </a:xfrm>
          <a:prstGeom prst="rect">
            <a:avLst/>
          </a:prstGeom>
          <a:noFill/>
        </p:spPr>
      </p:pic>
      <p:pic>
        <p:nvPicPr>
          <p:cNvPr id="2050" name="Picture 2" descr="C:\Users\DCD30\Desktop\ประชุมแลกเปลี่ยนตสน\symbol\6eb86bb89c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142976" y="2643182"/>
            <a:ext cx="3272181" cy="3265523"/>
          </a:xfrm>
          <a:prstGeom prst="rect">
            <a:avLst/>
          </a:prstGeom>
          <a:noFill/>
        </p:spPr>
      </p:pic>
      <p:pic>
        <p:nvPicPr>
          <p:cNvPr id="2051" name="Picture 3" descr="C:\Users\DCD30\Desktop\ประชุมแลกเปลี่ยนตสน\symbol\199459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214414" y="2571744"/>
            <a:ext cx="3559163" cy="3559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5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285992"/>
            <a:ext cx="5286412" cy="4143404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886" y="2459078"/>
            <a:ext cx="5104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ตามระเบียบกระทรวงการคลังว่าด้วยการจัดซื้อจัดจ้างและการบริหารพัสดุภาครัฐพ.ศ.2560 ข้อ </a:t>
            </a:r>
            <a:r>
              <a:rPr lang="en-US" dirty="0" smtClean="0"/>
              <a:t>21</a:t>
            </a:r>
            <a:r>
              <a:rPr lang="th-TH" dirty="0" smtClean="0"/>
              <a:t> ในการซื้อหรือจ้างที่มิใช่การจ้างก่อสร้าง ให้หัวหน้าหน่วยงานของรัฐแต่งตั้งคณะกรรมการขึ้นมาคณะหนึ่ง หรือจะให้เจ้าหน้าที่หรือบุคคลใดบุคคลหนึ่งรับผิดชอบในการจัดทำร่างขอบเขตของงานหรือรายละเอียดคุณลักษณะเฉพาะของพัสดุที่จะซื้อหรือจ้าง รวมทั้งกำหนดหลักเกณฑ์การพิจารณาคัดเลือกข้อเสนอด้วย</a:t>
            </a: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14422"/>
            <a:ext cx="8286808" cy="714380"/>
          </a:xfrm>
          <a:prstGeom prst="roundRect">
            <a:avLst/>
          </a:prstGeom>
          <a:solidFill>
            <a:srgbClr val="3F753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28586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ไม่มีการแต่งตั้ง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คณะกรรมการกำหนดคุณลักษณะเฉพาะ /ขอบเขตของงาน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Users\DCD30\Desktop\ประชุมแลกเปลี่ยนตสน\symbol\team-icon-2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143636" y="2071678"/>
            <a:ext cx="2643206" cy="2643206"/>
          </a:xfrm>
          <a:prstGeom prst="rect">
            <a:avLst/>
          </a:prstGeom>
          <a:noFill/>
        </p:spPr>
      </p:pic>
      <p:pic>
        <p:nvPicPr>
          <p:cNvPr id="3075" name="Picture 3" descr="C:\Users\DCD30\Desktop\ประชุมแลกเปลี่ยนตสน\symbol\a22b26459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5929322" y="4286256"/>
            <a:ext cx="1978033" cy="19780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00826" y="5572140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DCD30\Desktop\ประชุมแลกเปลี่ยนตสน\symbol\a22b26459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715140" y="4071942"/>
            <a:ext cx="1978033" cy="197803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86644" y="5357826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4800" dirty="0">
              <a:solidFill>
                <a:srgbClr val="00B050"/>
              </a:solidFill>
            </a:endParaRPr>
          </a:p>
        </p:txBody>
      </p:sp>
      <p:pic>
        <p:nvPicPr>
          <p:cNvPr id="22" name="Picture 3" descr="C:\Users\DCD30\Desktop\ประชุมแลกเปลี่ยนตสน\symbol\a22b26459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929454" y="4357694"/>
            <a:ext cx="1978033" cy="197803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500958" y="5643578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4800" dirty="0">
              <a:solidFill>
                <a:srgbClr val="00B050"/>
              </a:solidFill>
            </a:endParaRPr>
          </a:p>
        </p:txBody>
      </p:sp>
      <p:pic>
        <p:nvPicPr>
          <p:cNvPr id="24" name="Picture 3" descr="C:\Users\DCD30\Desktop\ประชุมแลกเปลี่ยนตสน\symbol\a22b26459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429388" y="4143380"/>
            <a:ext cx="1978033" cy="197803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000892" y="5429264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DCD30\Desktop\ประชุมแลกเปลี่ยนตสน\symbol\black-box-310220_960_72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572264" y="4429132"/>
            <a:ext cx="1525583" cy="139570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068035" y="5126985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28" name="Picture 4" descr="C:\Users\DCD30\Desktop\ประชุมแลกเปลี่ยนตสน\symbol\black-box-310220_960_72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572264" y="4429132"/>
            <a:ext cx="1525583" cy="139570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068035" y="5126985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th-TH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5" grpId="0"/>
      <p:bldP spid="15" grpId="0" animBg="1"/>
      <p:bldP spid="16" grpId="0"/>
      <p:bldP spid="13" grpId="0"/>
      <p:bldP spid="13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มุมมน 35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3.ราคากลางของพัสดุที่จะซื้อหรือจ้าง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428596" y="5072074"/>
            <a:ext cx="8286808" cy="1027007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34" y="514497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4.วงเงินที่จะซื้อหรือจ้าง โดยให้ระบุวงเงินงบประมาณ ถ้าไม่มีวงเงินดังกล่าวให้ระบุวงเงินที่ประมาณว่าจะซื้อหรือจ้างในครั้งนั้น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5.กำหนดเวลาที่ต้องการใช้พัสดุนั้นหรือให้งานนั้นแล้วเสร็จ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6.วิธีที่จะซื้อหรือจ้างและเหตุผลที่ต้องซื้อหรือจ้างโดยวิธีนั้น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7.หลักเกณฑ์การพิจารณาคัดเลือกข้อเสนอ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เหตุผลความจำเป็นที่ต้องซื้อหรือจ้าง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428596" y="2616331"/>
            <a:ext cx="8286808" cy="2241429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1143008"/>
          </a:xfrm>
          <a:prstGeom prst="roundRect">
            <a:avLst/>
          </a:prstGeom>
          <a:solidFill>
            <a:srgbClr val="C406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285860"/>
            <a:ext cx="773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รายงานขอซื้อขอจ้างไม่ได้กำหนดเกณฑ์การพิจารณาคัดเลือกข้อเสนอ (เกณฑ์ราคาหรือเกณฑ์คุณภาพ)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620028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ตามระเบียบกระทรวงการคลังว่าด้วยการจัดซื้อจัดจ้างและการบริหารพัสดุภาครัฐ พ.ศ.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ในการซื้อหรือจ้างแต่ละวิธี ให้เจ้าหน้าที่จัดทำรายงานขอซื้อหรือขอจ้างเสนอหัวหน้าหน่วยงานของรัฐ เพื่อขอความเห็นชอบ โดยเสนอผ่านหัวหน้าเจ้าหน้าที่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ตามระเบียบกำหนดดังนี้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428596" y="5072074"/>
            <a:ext cx="8286808" cy="1000108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507207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ขอบเขตของงานหรือรายละเอียดคุณลักษณะเฉพาะของพัสดุหรือแบบรูปรายการงานก่อสร้างที่จะซื้อหรือจ้างแล้วแต่กรณี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428596" y="5072074"/>
            <a:ext cx="8286808" cy="741231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4" y="519179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dirty="0" smtClean="0"/>
              <a:t>ข้อเสนออื่นๆ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30" grpId="0" animBg="1"/>
      <p:bldP spid="31" grpId="0"/>
      <p:bldP spid="18" grpId="0" animBg="1"/>
      <p:bldP spid="5" grpId="0"/>
      <p:bldP spid="15" grpId="0" animBg="1"/>
      <p:bldP spid="16" grpId="0"/>
      <p:bldP spid="17" grpId="0"/>
      <p:bldP spid="32" grpId="0" animBg="1"/>
      <p:bldP spid="32" grpId="1" animBg="1"/>
      <p:bldP spid="33" grpId="0"/>
      <p:bldP spid="33" grpId="1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428596" y="1357298"/>
            <a:ext cx="8286808" cy="1071570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spc="-20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การไม่ปฏิบัติตามพระราชบัญญัติการจัดซื้อจัดจ้างและการบริหารพัสดุ พ.ศ. 2560 ม. 66</a:t>
            </a:r>
          </a:p>
          <a:p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ด้านการจัดซื้อจัดจ้าง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28596" y="2591788"/>
            <a:ext cx="8286808" cy="1105174"/>
          </a:xfrm>
          <a:prstGeom prst="roundRect">
            <a:avLst/>
          </a:prstGeom>
          <a:solidFill>
            <a:srgbClr val="B416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663226"/>
            <a:ext cx="7734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-40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2.การไม่ปฏิบัติตามระเบียบกระทรวงการคลังว่าด้วยการจัดซื้อจัดจ้างและการบริหาร</a:t>
            </a:r>
            <a:r>
              <a:rPr lang="th-TH" b="1" spc="-40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พัสดุ</a:t>
            </a:r>
            <a:r>
              <a:rPr lang="th-TH" b="1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ภาครัฐ </a:t>
            </a:r>
            <a:r>
              <a:rPr lang="th-TH" b="1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พ.ศ. 2560 ข้อ 16</a:t>
            </a:r>
          </a:p>
          <a:p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28596" y="3884425"/>
            <a:ext cx="8286808" cy="741231"/>
          </a:xfrm>
          <a:prstGeom prst="roundRect">
            <a:avLst/>
          </a:prstGeom>
          <a:solidFill>
            <a:srgbClr val="58A01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955863"/>
            <a:ext cx="773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3.ข้อความในประกาศประกวดราคาและเอกสารประกวดราคาไม่ตรงกัน </a:t>
            </a:r>
          </a:p>
          <a:p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357158" y="4839970"/>
            <a:ext cx="8429684" cy="1143008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5" y="4911408"/>
            <a:ext cx="7867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Kozuka Gothic Pr6N B" pitchFamily="34" charset="-128"/>
                <a:cs typeface="TH SarabunPSK" pitchFamily="34" charset="-34"/>
              </a:rPr>
              <a:t>4.เจ้าหน้าที่ผู้ปฏิบัติงานขาดความรู้และความชำนาญ เนื่องจากมีการเปลี่ยนบุคลากร ผู้ปฏิบัติงานด้านพัสดุเป็นประจำ</a:t>
            </a:r>
          </a:p>
          <a:p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มุมมน 17"/>
          <p:cNvSpPr/>
          <p:nvPr/>
        </p:nvSpPr>
        <p:spPr>
          <a:xfrm>
            <a:off x="428596" y="2107229"/>
            <a:ext cx="8286808" cy="103602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285728"/>
            <a:ext cx="5357850" cy="7143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ด้านการบริหารสินทรัพย์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8596" y="1285860"/>
            <a:ext cx="8286808" cy="64294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28586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1.ทะเบียนครุภัณฑ์ไม่ระบุหมายเลขรหัสสินทรัพย์ที่ได้จากระบบ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110925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ข้อมูลครุภัณฑ์ในทะเบียนคุมไม่ระบุหมายเลขรหัสสินทรัพย์ที่ได้จากระบบ </a:t>
            </a:r>
            <a:r>
              <a:rPr lang="en-GB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และครุภัณฑ์ไม่ได้ระบุเลขรหัสสินทรัพย์ที่ได้จากระบบ </a:t>
            </a:r>
            <a:r>
              <a:rPr lang="en-GB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บนตัวครุภัณฑ์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28596" y="3317156"/>
            <a:ext cx="4214842" cy="3255115"/>
          </a:xfrm>
          <a:prstGeom prst="round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463729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สำหรับการจัดทำทะเบียนคุมทรัพย์สิน และการบันทึกหมายเลขรหัสครุภัณฑ์ควรเชื่อมโยงกับรหัสครุภัณฑ์ในระบบ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ด้วย เพื่อควบคุมทรัพย์สินในทะเบียนคุมถูกต้องตรงกันกับทรัพย์สินที่ปรากฏในระบบ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GFMIS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และข้อมูลทางการเงินเชื่อถือได้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DCD30\Desktop\ประชุมแลกเปลี่ยนตสน\symbol\171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38461"/>
          <a:stretch>
            <a:fillRect/>
          </a:stretch>
        </p:blipFill>
        <p:spPr bwMode="auto">
          <a:xfrm>
            <a:off x="4857752" y="3429000"/>
            <a:ext cx="2357454" cy="1450751"/>
          </a:xfrm>
          <a:prstGeom prst="rect">
            <a:avLst/>
          </a:prstGeom>
          <a:noFill/>
        </p:spPr>
      </p:pic>
      <p:pic>
        <p:nvPicPr>
          <p:cNvPr id="5123" name="Picture 3" descr="C:\Users\DCD30\Desktop\ประชุมแลกเปลี่ยนตสน\symbol\30027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715140" y="4643446"/>
            <a:ext cx="2071702" cy="207170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14942" y="347728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GFMIS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190" y="388614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10000000XXXX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6648762" y="5534279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10000000XXXX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5" grpId="0" animBg="1"/>
      <p:bldP spid="16" grpId="0"/>
      <p:bldP spid="17" grpId="0"/>
      <p:bldP spid="23" grpId="0" animBg="1"/>
      <p:bldP spid="24" grpId="0"/>
      <p:bldP spid="27" grpId="0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19059</TotalTime>
  <Words>3764</Words>
  <Application>Microsoft Office PowerPoint</Application>
  <PresentationFormat>นำเสนอทางหน้าจอ (4:3)</PresentationFormat>
  <Paragraphs>272</Paragraphs>
  <Slides>46</Slides>
  <Notes>33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DCD30</dc:creator>
  <cp:lastModifiedBy>audit</cp:lastModifiedBy>
  <cp:revision>177</cp:revision>
  <dcterms:created xsi:type="dcterms:W3CDTF">2019-03-04T02:28:18Z</dcterms:created>
  <dcterms:modified xsi:type="dcterms:W3CDTF">2019-03-21T08:35:37Z</dcterms:modified>
</cp:coreProperties>
</file>