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9F900-1A17-4139-B016-B66F997FD8A3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FD694D04-EE00-42DB-A9EB-31F5BE7C7EE0}">
      <dgm:prSet phldrT="[ข้อความ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sz="2000" dirty="0" smtClean="0"/>
            <a:t>AA (95 %)</a:t>
          </a:r>
        </a:p>
      </dgm:t>
    </dgm:pt>
    <dgm:pt modelId="{727295B2-AC4F-4E85-9D2B-1F863718A599}" type="parTrans" cxnId="{E0200A79-CE1F-49D6-AA1F-45D272311A18}">
      <dgm:prSet/>
      <dgm:spPr/>
      <dgm:t>
        <a:bodyPr/>
        <a:lstStyle/>
        <a:p>
          <a:endParaRPr lang="en-US"/>
        </a:p>
      </dgm:t>
    </dgm:pt>
    <dgm:pt modelId="{A7657155-20BF-4DBD-B905-B5672C135B5C}" type="sibTrans" cxnId="{E0200A79-CE1F-49D6-AA1F-45D272311A18}">
      <dgm:prSet/>
      <dgm:spPr/>
      <dgm:t>
        <a:bodyPr/>
        <a:lstStyle/>
        <a:p>
          <a:endParaRPr lang="en-US"/>
        </a:p>
      </dgm:t>
    </dgm:pt>
    <dgm:pt modelId="{CD07CDF9-A656-4BEB-926C-EF74887EEA80}">
      <dgm:prSet phldrT="[ข้อความ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th-TH" sz="2800" dirty="0" smtClean="0"/>
            <a:t>องค์กรธรรมต้นแบบ</a:t>
          </a:r>
          <a:endParaRPr lang="en-US" sz="2800" dirty="0"/>
        </a:p>
      </dgm:t>
    </dgm:pt>
    <dgm:pt modelId="{AA6F8887-81E1-4E9C-A314-35CA8825C84F}" type="parTrans" cxnId="{705D980B-6930-41B8-BC3E-325096D958F9}">
      <dgm:prSet/>
      <dgm:spPr/>
      <dgm:t>
        <a:bodyPr/>
        <a:lstStyle/>
        <a:p>
          <a:endParaRPr lang="en-US"/>
        </a:p>
      </dgm:t>
    </dgm:pt>
    <dgm:pt modelId="{FD72992A-CBB3-4194-B719-D8C0EF22093A}" type="sibTrans" cxnId="{705D980B-6930-41B8-BC3E-325096D958F9}">
      <dgm:prSet/>
      <dgm:spPr/>
      <dgm:t>
        <a:bodyPr/>
        <a:lstStyle/>
        <a:p>
          <a:endParaRPr lang="en-US"/>
        </a:p>
      </dgm:t>
    </dgm:pt>
    <dgm:pt modelId="{77E3C946-3553-4FF8-A913-CA3F94A8DF02}">
      <dgm:prSet phldrT="[ข้อความ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FF00"/>
        </a:solidFill>
      </dgm:spPr>
      <dgm:t>
        <a:bodyPr/>
        <a:lstStyle/>
        <a:p>
          <a:r>
            <a:rPr lang="th-TH" sz="2000" dirty="0" smtClean="0"/>
            <a:t>คนมีคุณธรรม พอเพียง</a:t>
          </a:r>
        </a:p>
        <a:p>
          <a:r>
            <a:rPr lang="th-TH" sz="2000" dirty="0" smtClean="0"/>
            <a:t>มีวินัย สุจริต จิตอาสา</a:t>
          </a:r>
          <a:endParaRPr lang="en-US" sz="2000" dirty="0"/>
        </a:p>
      </dgm:t>
    </dgm:pt>
    <dgm:pt modelId="{22D420B0-C922-409E-A2C7-065EFA11D863}" type="parTrans" cxnId="{B66CE5D3-376D-4E44-9C58-233DDB38AA7C}">
      <dgm:prSet/>
      <dgm:spPr/>
      <dgm:t>
        <a:bodyPr/>
        <a:lstStyle/>
        <a:p>
          <a:endParaRPr lang="en-US"/>
        </a:p>
      </dgm:t>
    </dgm:pt>
    <dgm:pt modelId="{8C86299D-8A1D-47BA-83DD-997F018BD1C9}" type="sibTrans" cxnId="{B66CE5D3-376D-4E44-9C58-233DDB38AA7C}">
      <dgm:prSet/>
      <dgm:spPr/>
      <dgm:t>
        <a:bodyPr/>
        <a:lstStyle/>
        <a:p>
          <a:endParaRPr lang="en-US"/>
        </a:p>
      </dgm:t>
    </dgm:pt>
    <dgm:pt modelId="{3B62FD9F-2887-4094-8FAE-B9D74AAE75C1}" type="pres">
      <dgm:prSet presAssocID="{8E79F900-1A17-4139-B016-B66F997FD8A3}" presName="composite" presStyleCnt="0">
        <dgm:presLayoutVars>
          <dgm:chMax val="5"/>
          <dgm:dir/>
          <dgm:resizeHandles val="exact"/>
        </dgm:presLayoutVars>
      </dgm:prSet>
      <dgm:spPr/>
    </dgm:pt>
    <dgm:pt modelId="{64E8886E-0508-4449-B32F-861E3BA3FA5D}" type="pres">
      <dgm:prSet presAssocID="{FD694D04-EE00-42DB-A9EB-31F5BE7C7EE0}" presName="circle1" presStyleLbl="lnNode1" presStyleIdx="0" presStyleCnt="3"/>
      <dgm:spPr>
        <a:solidFill>
          <a:srgbClr val="FF0000"/>
        </a:solidFill>
      </dgm:spPr>
    </dgm:pt>
    <dgm:pt modelId="{E3B1C9B5-8B8D-4D4F-A2F2-7463AD23C3DB}" type="pres">
      <dgm:prSet presAssocID="{FD694D04-EE00-42DB-A9EB-31F5BE7C7EE0}" presName="text1" presStyleLbl="revTx" presStyleIdx="0" presStyleCnt="3" custScaleX="136667" custScaleY="62857" custLinFactNeighborX="12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F9A92-15AB-4FD7-85FB-1D8A0513F43B}" type="pres">
      <dgm:prSet presAssocID="{FD694D04-EE00-42DB-A9EB-31F5BE7C7EE0}" presName="line1" presStyleLbl="callout" presStyleIdx="0" presStyleCnt="6"/>
      <dgm:spPr/>
    </dgm:pt>
    <dgm:pt modelId="{8CE0731D-ECC9-4D3F-9861-CBC5BA7CD315}" type="pres">
      <dgm:prSet presAssocID="{FD694D04-EE00-42DB-A9EB-31F5BE7C7EE0}" presName="d1" presStyleLbl="callout" presStyleIdx="1" presStyleCnt="6"/>
      <dgm:spPr/>
    </dgm:pt>
    <dgm:pt modelId="{A0673F88-BF4A-4A7A-B89F-023D2F001760}" type="pres">
      <dgm:prSet presAssocID="{CD07CDF9-A656-4BEB-926C-EF74887EEA80}" presName="circle2" presStyleLbl="lnNode1" presStyleIdx="1" presStyleCnt="3"/>
      <dgm:spPr>
        <a:solidFill>
          <a:srgbClr val="FFFF00"/>
        </a:solidFill>
      </dgm:spPr>
    </dgm:pt>
    <dgm:pt modelId="{F4FDD78C-A4F3-4066-932F-2E219B02F6D5}" type="pres">
      <dgm:prSet presAssocID="{CD07CDF9-A656-4BEB-926C-EF74887EEA80}" presName="text2" presStyleLbl="revTx" presStyleIdx="1" presStyleCnt="3" custScaleX="161694" custScaleY="65714" custLinFactNeighborX="17323" custLinFactNeighborY="-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B36D0-45F9-4359-BE43-F20E94D5AFB8}" type="pres">
      <dgm:prSet presAssocID="{CD07CDF9-A656-4BEB-926C-EF74887EEA80}" presName="line2" presStyleLbl="callout" presStyleIdx="2" presStyleCnt="6"/>
      <dgm:spPr/>
    </dgm:pt>
    <dgm:pt modelId="{E4F82E72-D18D-4542-B145-CF8466254AC4}" type="pres">
      <dgm:prSet presAssocID="{CD07CDF9-A656-4BEB-926C-EF74887EEA80}" presName="d2" presStyleLbl="callout" presStyleIdx="3" presStyleCnt="6"/>
      <dgm:spPr/>
    </dgm:pt>
    <dgm:pt modelId="{70EC95FB-B54F-42A5-8641-10C53D757DAD}" type="pres">
      <dgm:prSet presAssocID="{77E3C946-3553-4FF8-A913-CA3F94A8DF02}" presName="circle3" presStyleLbl="lnNode1" presStyleIdx="2" presStyleCnt="3"/>
      <dgm:spPr>
        <a:solidFill>
          <a:srgbClr val="00B050"/>
        </a:solidFill>
      </dgm:spPr>
    </dgm:pt>
    <dgm:pt modelId="{D756A261-2543-4F7E-8E49-38774F4650E2}" type="pres">
      <dgm:prSet presAssocID="{77E3C946-3553-4FF8-A913-CA3F94A8DF02}" presName="text3" presStyleLbl="revTx" presStyleIdx="2" presStyleCnt="3" custScaleX="139167" custScaleY="88571" custLinFactNeighborX="24167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FADB3-0E15-4C11-84AD-3BF38C1A9D9B}" type="pres">
      <dgm:prSet presAssocID="{77E3C946-3553-4FF8-A913-CA3F94A8DF02}" presName="line3" presStyleLbl="callout" presStyleIdx="4" presStyleCnt="6"/>
      <dgm:spPr/>
    </dgm:pt>
    <dgm:pt modelId="{E57DD9F2-133F-44C7-AF41-115AA9A2674E}" type="pres">
      <dgm:prSet presAssocID="{77E3C946-3553-4FF8-A913-CA3F94A8DF02}" presName="d3" presStyleLbl="callout" presStyleIdx="5" presStyleCnt="6"/>
      <dgm:spPr/>
    </dgm:pt>
  </dgm:ptLst>
  <dgm:cxnLst>
    <dgm:cxn modelId="{705D980B-6930-41B8-BC3E-325096D958F9}" srcId="{8E79F900-1A17-4139-B016-B66F997FD8A3}" destId="{CD07CDF9-A656-4BEB-926C-EF74887EEA80}" srcOrd="1" destOrd="0" parTransId="{AA6F8887-81E1-4E9C-A314-35CA8825C84F}" sibTransId="{FD72992A-CBB3-4194-B719-D8C0EF22093A}"/>
    <dgm:cxn modelId="{A5D1A04A-62D5-4334-83EC-4682334D53D4}" type="presOf" srcId="{FD694D04-EE00-42DB-A9EB-31F5BE7C7EE0}" destId="{E3B1C9B5-8B8D-4D4F-A2F2-7463AD23C3DB}" srcOrd="0" destOrd="0" presId="urn:microsoft.com/office/officeart/2005/8/layout/target1"/>
    <dgm:cxn modelId="{A022F7E6-5261-4AC6-BA6F-B7F5F01302C9}" type="presOf" srcId="{77E3C946-3553-4FF8-A913-CA3F94A8DF02}" destId="{D756A261-2543-4F7E-8E49-38774F4650E2}" srcOrd="0" destOrd="0" presId="urn:microsoft.com/office/officeart/2005/8/layout/target1"/>
    <dgm:cxn modelId="{B66CE5D3-376D-4E44-9C58-233DDB38AA7C}" srcId="{8E79F900-1A17-4139-B016-B66F997FD8A3}" destId="{77E3C946-3553-4FF8-A913-CA3F94A8DF02}" srcOrd="2" destOrd="0" parTransId="{22D420B0-C922-409E-A2C7-065EFA11D863}" sibTransId="{8C86299D-8A1D-47BA-83DD-997F018BD1C9}"/>
    <dgm:cxn modelId="{5FAB9B70-C017-4611-95AB-891A5D418A2B}" type="presOf" srcId="{CD07CDF9-A656-4BEB-926C-EF74887EEA80}" destId="{F4FDD78C-A4F3-4066-932F-2E219B02F6D5}" srcOrd="0" destOrd="0" presId="urn:microsoft.com/office/officeart/2005/8/layout/target1"/>
    <dgm:cxn modelId="{E0200A79-CE1F-49D6-AA1F-45D272311A18}" srcId="{8E79F900-1A17-4139-B016-B66F997FD8A3}" destId="{FD694D04-EE00-42DB-A9EB-31F5BE7C7EE0}" srcOrd="0" destOrd="0" parTransId="{727295B2-AC4F-4E85-9D2B-1F863718A599}" sibTransId="{A7657155-20BF-4DBD-B905-B5672C135B5C}"/>
    <dgm:cxn modelId="{8E8820DB-3D5C-42AA-89EB-78C8D1C4B7FC}" type="presOf" srcId="{8E79F900-1A17-4139-B016-B66F997FD8A3}" destId="{3B62FD9F-2887-4094-8FAE-B9D74AAE75C1}" srcOrd="0" destOrd="0" presId="urn:microsoft.com/office/officeart/2005/8/layout/target1"/>
    <dgm:cxn modelId="{86AE9E37-A0C2-4295-BD72-7288B586A68F}" type="presParOf" srcId="{3B62FD9F-2887-4094-8FAE-B9D74AAE75C1}" destId="{64E8886E-0508-4449-B32F-861E3BA3FA5D}" srcOrd="0" destOrd="0" presId="urn:microsoft.com/office/officeart/2005/8/layout/target1"/>
    <dgm:cxn modelId="{8ACACF74-308D-40B8-AA74-3CA249179082}" type="presParOf" srcId="{3B62FD9F-2887-4094-8FAE-B9D74AAE75C1}" destId="{E3B1C9B5-8B8D-4D4F-A2F2-7463AD23C3DB}" srcOrd="1" destOrd="0" presId="urn:microsoft.com/office/officeart/2005/8/layout/target1"/>
    <dgm:cxn modelId="{A4DC69F1-C9A3-49A3-9F8A-705ED9DA5AC1}" type="presParOf" srcId="{3B62FD9F-2887-4094-8FAE-B9D74AAE75C1}" destId="{8DFF9A92-15AB-4FD7-85FB-1D8A0513F43B}" srcOrd="2" destOrd="0" presId="urn:microsoft.com/office/officeart/2005/8/layout/target1"/>
    <dgm:cxn modelId="{730DCD41-BA60-4BFB-A0A4-DA223E36D472}" type="presParOf" srcId="{3B62FD9F-2887-4094-8FAE-B9D74AAE75C1}" destId="{8CE0731D-ECC9-4D3F-9861-CBC5BA7CD315}" srcOrd="3" destOrd="0" presId="urn:microsoft.com/office/officeart/2005/8/layout/target1"/>
    <dgm:cxn modelId="{B5CE4199-2550-485F-867D-201C3E907A77}" type="presParOf" srcId="{3B62FD9F-2887-4094-8FAE-B9D74AAE75C1}" destId="{A0673F88-BF4A-4A7A-B89F-023D2F001760}" srcOrd="4" destOrd="0" presId="urn:microsoft.com/office/officeart/2005/8/layout/target1"/>
    <dgm:cxn modelId="{A75A3369-0B9F-40B7-B1BC-94C770E5AB8E}" type="presParOf" srcId="{3B62FD9F-2887-4094-8FAE-B9D74AAE75C1}" destId="{F4FDD78C-A4F3-4066-932F-2E219B02F6D5}" srcOrd="5" destOrd="0" presId="urn:microsoft.com/office/officeart/2005/8/layout/target1"/>
    <dgm:cxn modelId="{2249A5A6-A032-435B-9DDA-3D1AB10ED505}" type="presParOf" srcId="{3B62FD9F-2887-4094-8FAE-B9D74AAE75C1}" destId="{E04B36D0-45F9-4359-BE43-F20E94D5AFB8}" srcOrd="6" destOrd="0" presId="urn:microsoft.com/office/officeart/2005/8/layout/target1"/>
    <dgm:cxn modelId="{56543437-9CD9-408A-8C41-D5B1B655FDEB}" type="presParOf" srcId="{3B62FD9F-2887-4094-8FAE-B9D74AAE75C1}" destId="{E4F82E72-D18D-4542-B145-CF8466254AC4}" srcOrd="7" destOrd="0" presId="urn:microsoft.com/office/officeart/2005/8/layout/target1"/>
    <dgm:cxn modelId="{8BD0B15C-73D9-473C-8BC4-67393807CF1E}" type="presParOf" srcId="{3B62FD9F-2887-4094-8FAE-B9D74AAE75C1}" destId="{70EC95FB-B54F-42A5-8641-10C53D757DAD}" srcOrd="8" destOrd="0" presId="urn:microsoft.com/office/officeart/2005/8/layout/target1"/>
    <dgm:cxn modelId="{AAC49E1B-1A9F-4797-A8A7-4CB14B185DFD}" type="presParOf" srcId="{3B62FD9F-2887-4094-8FAE-B9D74AAE75C1}" destId="{D756A261-2543-4F7E-8E49-38774F4650E2}" srcOrd="9" destOrd="0" presId="urn:microsoft.com/office/officeart/2005/8/layout/target1"/>
    <dgm:cxn modelId="{5D4A4122-F518-464A-BFCA-54C043418739}" type="presParOf" srcId="{3B62FD9F-2887-4094-8FAE-B9D74AAE75C1}" destId="{49BFADB3-0E15-4C11-84AD-3BF38C1A9D9B}" srcOrd="10" destOrd="0" presId="urn:microsoft.com/office/officeart/2005/8/layout/target1"/>
    <dgm:cxn modelId="{234FC6FD-A6BD-4357-BD44-9804C6229AFF}" type="presParOf" srcId="{3B62FD9F-2887-4094-8FAE-B9D74AAE75C1}" destId="{E57DD9F2-133F-44C7-AF41-115AA9A2674E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C95FB-B54F-42A5-8641-10C53D757DAD}">
      <dsp:nvSpPr>
        <dsp:cNvPr id="0" name=""/>
        <dsp:cNvSpPr/>
      </dsp:nvSpPr>
      <dsp:spPr>
        <a:xfrm>
          <a:off x="272945" y="933449"/>
          <a:ext cx="3048000" cy="30480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73F88-BF4A-4A7A-B89F-023D2F001760}">
      <dsp:nvSpPr>
        <dsp:cNvPr id="0" name=""/>
        <dsp:cNvSpPr/>
      </dsp:nvSpPr>
      <dsp:spPr>
        <a:xfrm>
          <a:off x="882545" y="1543049"/>
          <a:ext cx="1828800" cy="182880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8886E-0508-4449-B32F-861E3BA3FA5D}">
      <dsp:nvSpPr>
        <dsp:cNvPr id="0" name=""/>
        <dsp:cNvSpPr/>
      </dsp:nvSpPr>
      <dsp:spPr>
        <a:xfrm>
          <a:off x="1492145" y="2152649"/>
          <a:ext cx="609600" cy="60960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1C9B5-8B8D-4D4F-A2F2-7463AD23C3DB}">
      <dsp:nvSpPr>
        <dsp:cNvPr id="0" name=""/>
        <dsp:cNvSpPr/>
      </dsp:nvSpPr>
      <dsp:spPr>
        <a:xfrm>
          <a:off x="3746398" y="82550"/>
          <a:ext cx="2082805" cy="558798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AA (95 %)</a:t>
          </a:r>
        </a:p>
      </dsp:txBody>
      <dsp:txXfrm>
        <a:off x="3746398" y="82550"/>
        <a:ext cx="2082805" cy="558798"/>
      </dsp:txXfrm>
    </dsp:sp>
    <dsp:sp modelId="{8DFF9A92-15AB-4FD7-85FB-1D8A0513F43B}">
      <dsp:nvSpPr>
        <dsp:cNvPr id="0" name=""/>
        <dsp:cNvSpPr/>
      </dsp:nvSpPr>
      <dsp:spPr>
        <a:xfrm>
          <a:off x="3447945" y="36194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0731D-ECC9-4D3F-9861-CBC5BA7CD315}">
      <dsp:nvSpPr>
        <dsp:cNvPr id="0" name=""/>
        <dsp:cNvSpPr/>
      </dsp:nvSpPr>
      <dsp:spPr>
        <a:xfrm rot="5400000">
          <a:off x="1574187" y="585215"/>
          <a:ext cx="2094991" cy="16494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DD78C-A4F3-4066-932F-2E219B02F6D5}">
      <dsp:nvSpPr>
        <dsp:cNvPr id="0" name=""/>
        <dsp:cNvSpPr/>
      </dsp:nvSpPr>
      <dsp:spPr>
        <a:xfrm>
          <a:off x="3622840" y="940670"/>
          <a:ext cx="2464216" cy="58419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องค์กรธรรมต้นแบบ</a:t>
          </a:r>
          <a:endParaRPr lang="en-US" sz="2800" kern="1200" dirty="0"/>
        </a:p>
      </dsp:txBody>
      <dsp:txXfrm>
        <a:off x="3622840" y="940670"/>
        <a:ext cx="2464216" cy="584197"/>
      </dsp:txXfrm>
    </dsp:sp>
    <dsp:sp modelId="{E04B36D0-45F9-4359-BE43-F20E94D5AFB8}">
      <dsp:nvSpPr>
        <dsp:cNvPr id="0" name=""/>
        <dsp:cNvSpPr/>
      </dsp:nvSpPr>
      <dsp:spPr>
        <a:xfrm>
          <a:off x="3447945" y="125094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82E72-D18D-4542-B145-CF8466254AC4}">
      <dsp:nvSpPr>
        <dsp:cNvPr id="0" name=""/>
        <dsp:cNvSpPr/>
      </dsp:nvSpPr>
      <dsp:spPr>
        <a:xfrm rot="5400000">
          <a:off x="2023869" y="1460347"/>
          <a:ext cx="1632508" cy="121259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6A261-2543-4F7E-8E49-38774F4650E2}">
      <dsp:nvSpPr>
        <dsp:cNvPr id="0" name=""/>
        <dsp:cNvSpPr/>
      </dsp:nvSpPr>
      <dsp:spPr>
        <a:xfrm>
          <a:off x="3898798" y="1746251"/>
          <a:ext cx="2120905" cy="787396"/>
        </a:xfrm>
        <a:prstGeom prst="rect">
          <a:avLst/>
        </a:prstGeom>
        <a:solidFill>
          <a:srgbClr val="00FF0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คนมีคุณธรรม พอเพียง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มีวินัย สุจริต จิตอาสา</a:t>
          </a:r>
          <a:endParaRPr lang="en-US" sz="2000" kern="1200" dirty="0"/>
        </a:p>
      </dsp:txBody>
      <dsp:txXfrm>
        <a:off x="3898798" y="1746251"/>
        <a:ext cx="2120905" cy="787396"/>
      </dsp:txXfrm>
    </dsp:sp>
    <dsp:sp modelId="{49BFADB3-0E15-4C11-84AD-3BF38C1A9D9B}">
      <dsp:nvSpPr>
        <dsp:cNvPr id="0" name=""/>
        <dsp:cNvSpPr/>
      </dsp:nvSpPr>
      <dsp:spPr>
        <a:xfrm>
          <a:off x="3447945" y="213994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DD9F2-133F-44C7-AF41-115AA9A2674E}">
      <dsp:nvSpPr>
        <dsp:cNvPr id="0" name=""/>
        <dsp:cNvSpPr/>
      </dsp:nvSpPr>
      <dsp:spPr>
        <a:xfrm rot="5400000">
          <a:off x="2474109" y="2334767"/>
          <a:ext cx="1166368" cy="77571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5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8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8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2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7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3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2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9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8862-9C9A-410B-817B-CE7281FBC8E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574D-C4CA-4BB8-8335-98E34B685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7654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ITA </a:t>
            </a:r>
            <a:r>
              <a:rPr lang="th-TH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กรมสนับสนุนบริการสุขภาพ</a:t>
            </a:r>
            <a:br>
              <a:rPr lang="th-TH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พ.ศ.</a:t>
            </a:r>
            <a:r>
              <a:rPr lang="en-US" sz="6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en-US" sz="6000" b="1" dirty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019800" y="4572000"/>
            <a:ext cx="27432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ประ</a:t>
            </a:r>
            <a:r>
              <a:rPr lang="th-TH" sz="2800" b="1" dirty="0" err="1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วิทย์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เกตุทอง</a:t>
            </a:r>
            <a:endParaRPr lang="en-US" sz="2800" b="1" dirty="0" smtClean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กลุ่มงานคุ้มครองจริยธรรม</a:t>
            </a:r>
          </a:p>
          <a:p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31 มีนาคม 2563</a:t>
            </a:r>
            <a:endParaRPr lang="en-US" sz="28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7192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2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960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effectLst/>
                <a:ea typeface="Calibri"/>
                <a:cs typeface="TH SarabunPSK"/>
              </a:rPr>
              <a:t>ตัวชี้วัดที่ 2 การใช้งบประมาณ</a:t>
            </a:r>
            <a:r>
              <a:rPr lang="th-TH" sz="3600" dirty="0" smtClean="0">
                <a:effectLst/>
                <a:ea typeface="Calibri"/>
                <a:cs typeface="TH SarabunPSK"/>
              </a:rPr>
              <a:t> </a:t>
            </a:r>
            <a:endParaRPr lang="en-US" sz="3600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46934"/>
              </p:ext>
            </p:extLst>
          </p:nvPr>
        </p:nvGraphicFramePr>
        <p:xfrm>
          <a:off x="533400" y="1524000"/>
          <a:ext cx="8229601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4372429"/>
                <a:gridCol w="1157514"/>
                <a:gridCol w="899886"/>
                <a:gridCol w="899886"/>
                <a:gridCol w="89988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12 หน่วยงานของท่าน เปิดโอกาสให้ท่าน มีส่วน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ร่วมใน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การตรวจสอบการใช้จ่ายงบประมาณ ตามประเด็นดังต่อไปนี้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สอบถาม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ทักท้วง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ร้องเรียน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336" y="5758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752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3246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dirty="0"/>
              <a:t>ตัวชี้วัดที่ 3 การใช้อำนาจ </a:t>
            </a:r>
            <a:endParaRPr lang="en-US" sz="36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25060"/>
              </p:ext>
            </p:extLst>
          </p:nvPr>
        </p:nvGraphicFramePr>
        <p:xfrm>
          <a:off x="609600" y="1143000"/>
          <a:ext cx="830580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412914"/>
                <a:gridCol w="1168232"/>
                <a:gridCol w="908218"/>
                <a:gridCol w="908218"/>
                <a:gridCol w="908218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13 ท่านได้รับมอบหมายงานจากผู้บังคับบัญชาอย่างเป็นธรรม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93607"/>
              </p:ext>
            </p:extLst>
          </p:nvPr>
        </p:nvGraphicFramePr>
        <p:xfrm>
          <a:off x="609600" y="2590800"/>
          <a:ext cx="8305800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12914"/>
                <a:gridCol w="1168232"/>
                <a:gridCol w="908218"/>
                <a:gridCol w="908218"/>
                <a:gridCol w="90821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14 ท่านได้รับการประเมินผลการปฏิบัติงาน ตามระดับคุณภาพของผลงานอย่างถูกต้อง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62304"/>
              </p:ext>
            </p:extLst>
          </p:nvPr>
        </p:nvGraphicFramePr>
        <p:xfrm>
          <a:off x="609600" y="3200400"/>
          <a:ext cx="8305800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12914"/>
                <a:gridCol w="1168232"/>
                <a:gridCol w="908218"/>
                <a:gridCol w="908218"/>
                <a:gridCol w="90821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15 ผู้บังคับบัญชาของท่าน มีการคัดเลือกผู้เข้ารับการฝึกอบรม การศึกษาดูงาน หรือการให้ทุนการศึกษา อย่างเป็นธรรม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72210"/>
              </p:ext>
            </p:extLst>
          </p:nvPr>
        </p:nvGraphicFramePr>
        <p:xfrm>
          <a:off x="609600" y="3810000"/>
          <a:ext cx="8305800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12914"/>
                <a:gridCol w="1168232"/>
                <a:gridCol w="908218"/>
                <a:gridCol w="908218"/>
                <a:gridCol w="90821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16 ท่านเคยถูกผู้บังคับบัญชาสั่งการให้ทำธุระส่วนตัวของผู้บังคับบัญชา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16056"/>
              </p:ext>
            </p:extLst>
          </p:nvPr>
        </p:nvGraphicFramePr>
        <p:xfrm>
          <a:off x="609600" y="4419600"/>
          <a:ext cx="8305800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12914"/>
                <a:gridCol w="1168232"/>
                <a:gridCol w="908218"/>
                <a:gridCol w="908218"/>
                <a:gridCol w="90821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7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ท่านเคยถูกผู้บังคับบัญชาสั่งการให้ทำในสิ่งที่ไม่ถูกต้อง หรือมีความเสี่ยงต่อการทุจริต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78136"/>
              </p:ext>
            </p:extLst>
          </p:nvPr>
        </p:nvGraphicFramePr>
        <p:xfrm>
          <a:off x="609600" y="5029200"/>
          <a:ext cx="8305800" cy="280416"/>
        </p:xfrm>
        <a:graphic>
          <a:graphicData uri="http://schemas.openxmlformats.org/drawingml/2006/table">
            <a:tbl>
              <a:tblPr firstRow="1" firstCol="1" bandRow="1"/>
              <a:tblGrid>
                <a:gridCol w="8305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18 การบริหารงานบุคคลของหน่วยงานของท่าน 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มี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ลักษณะดังต่อไปนี้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83133"/>
              </p:ext>
            </p:extLst>
          </p:nvPr>
        </p:nvGraphicFramePr>
        <p:xfrm>
          <a:off x="609601" y="5334000"/>
          <a:ext cx="83058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412914"/>
                <a:gridCol w="1168232"/>
                <a:gridCol w="908218"/>
                <a:gridCol w="908218"/>
                <a:gridCol w="90821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 ถูกแทรกแซงจากผู้มีอำนาจ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มีการซื้อขายตำแหน่ง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เอื้อประโยชน์ให้กลุ่มหรือพวกพ้อง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51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>
                <a:ea typeface="Calibri"/>
                <a:cs typeface="TH SarabunPSK"/>
              </a:rPr>
              <a:t>ตัวชี้วัดที่ 4 การใช้ทรัพย์สินของราชการ</a:t>
            </a:r>
            <a:r>
              <a:rPr lang="th-TH" sz="3600" dirty="0">
                <a:ea typeface="Calibri"/>
                <a:cs typeface="TH SarabunPSK"/>
              </a:rPr>
              <a:t> </a:t>
            </a:r>
            <a:endParaRPr lang="en-US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889140"/>
              </p:ext>
            </p:extLst>
          </p:nvPr>
        </p:nvGraphicFramePr>
        <p:xfrm>
          <a:off x="457200" y="1213104"/>
          <a:ext cx="84581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493885"/>
                <a:gridCol w="1189668"/>
                <a:gridCol w="924882"/>
                <a:gridCol w="924882"/>
                <a:gridCol w="924882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19 บุคลากรในหน่วยงานของท่าน มีการเอาทรัพย์สินของราชการ ไปเป็นของส่วนตัว หรือนำไปให้กลุ่มหรือพวกพ้อง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5596"/>
              </p:ext>
            </p:extLst>
          </p:nvPr>
        </p:nvGraphicFramePr>
        <p:xfrm>
          <a:off x="457200" y="2667000"/>
          <a:ext cx="8458200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9275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20 ขั้นตอนการขออนุญาตเพื่อยืมทรัพย์สินของราชการ ไปใช้ปฏิบัติงานในหน่วยงานของท่าน มีความสะดวกมากน้อยเพียงใด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63231"/>
              </p:ext>
            </p:extLst>
          </p:nvPr>
        </p:nvGraphicFramePr>
        <p:xfrm>
          <a:off x="457200" y="3276600"/>
          <a:ext cx="8458199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493885"/>
                <a:gridCol w="1189668"/>
                <a:gridCol w="924882"/>
                <a:gridCol w="924882"/>
                <a:gridCol w="92488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21 ถ้าต้องมีการขอยืมทรัพย์สินของราชการ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ไปใช้ปฏิบัติงาน บุคลากรในหน่วยงานของท่าน </a:t>
                      </a: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/>
                      </a:r>
                      <a:b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มีการขออนุญาตอย่างถูกต้อง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30932"/>
              </p:ext>
            </p:extLst>
          </p:nvPr>
        </p:nvGraphicFramePr>
        <p:xfrm>
          <a:off x="457200" y="4180490"/>
          <a:ext cx="84581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93885"/>
                <a:gridCol w="1189668"/>
                <a:gridCol w="924882"/>
                <a:gridCol w="924882"/>
                <a:gridCol w="92488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22 บุคคลภายนอกหรือภาคเอกชน มีการนำทรัพย์สินของราชการไปใช้ โดยไม่ได้ขออนุญาตอย่างถูกต้อง จากหน่วยงานของท่าน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578946"/>
              </p:ext>
            </p:extLst>
          </p:nvPr>
        </p:nvGraphicFramePr>
        <p:xfrm>
          <a:off x="457200" y="4800600"/>
          <a:ext cx="84581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93885"/>
                <a:gridCol w="1189668"/>
                <a:gridCol w="924882"/>
                <a:gridCol w="924882"/>
                <a:gridCol w="92488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23 ท่านรู้แนวปฏิบัติของหน่วยงานของท่าน เกี่ยวกับการใช้ทรัพย์สินของราชการที่ถูกต้อง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86656"/>
              </p:ext>
            </p:extLst>
          </p:nvPr>
        </p:nvGraphicFramePr>
        <p:xfrm>
          <a:off x="457200" y="5410200"/>
          <a:ext cx="8458201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493885"/>
                <a:gridCol w="1189667"/>
                <a:gridCol w="924883"/>
                <a:gridCol w="924883"/>
                <a:gridCol w="92488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24 หน่วยงานของท่าน มีการกำกับดูแลและตรวจสอบการใช้ทรัพย์สินของราชการ เพื่อป้องกันไม่ให้มีการนำไปใช้ประโยชน์ส่วนตัว กลุ่ม หรือพวกพ้อง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05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1628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>
                <a:ea typeface="Calibri"/>
                <a:cs typeface="TH SarabunPSK"/>
              </a:rPr>
              <a:t>ตัวชี้วัดที่ 5 การแก้ไขปัญหาการทุจริต</a:t>
            </a:r>
            <a:r>
              <a:rPr lang="th-TH" sz="3600" dirty="0">
                <a:ea typeface="Calibri"/>
                <a:cs typeface="TH SarabunPSK"/>
              </a:rPr>
              <a:t> </a:t>
            </a:r>
            <a:endParaRPr lang="en-US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7850"/>
              </p:ext>
            </p:extLst>
          </p:nvPr>
        </p:nvGraphicFramePr>
        <p:xfrm>
          <a:off x="609600" y="1143000"/>
          <a:ext cx="81533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 ผู้บริหารสูงสุดของหน่วยงานของท่าน ให้ความสำคัญ กับการต่อต้านการทุจริต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68814"/>
              </p:ext>
            </p:extLst>
          </p:nvPr>
        </p:nvGraphicFramePr>
        <p:xfrm>
          <a:off x="609600" y="2590800"/>
          <a:ext cx="81533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637029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26 หน่วยงานของท่าน มีการดำเนินการ ดังต่อไปนี้ หรือไม่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ทบทวนนโยบายหรือมาตรการป้องกันการทุจริตในหน่วยงานให้มีประสิทธิภาพ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จัดทำแผนงานด้านการป้องกันและปราบปรามการทุจริตของหน่วยงาน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70367"/>
              </p:ext>
            </p:extLst>
          </p:nvPr>
        </p:nvGraphicFramePr>
        <p:xfrm>
          <a:off x="609600" y="3810000"/>
          <a:ext cx="81533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27 ปัญหาการทุจริตในหน่วยงานของท่าน ได้รับการแก้ไข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59965"/>
              </p:ext>
            </p:extLst>
          </p:nvPr>
        </p:nvGraphicFramePr>
        <p:xfrm>
          <a:off x="609600" y="4953000"/>
          <a:ext cx="8153400" cy="280416"/>
        </p:xfrm>
        <a:graphic>
          <a:graphicData uri="http://schemas.openxmlformats.org/drawingml/2006/table">
            <a:tbl>
              <a:tblPr firstRow="1" firstCol="1" bandRow="1"/>
              <a:tblGrid>
                <a:gridCol w="8153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28 หน่วยงานของท่าน มีการดำเนินการดังต่อไปนี้ 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ต่อ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การทุจริตในหน่วยงาน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54320"/>
              </p:ext>
            </p:extLst>
          </p:nvPr>
        </p:nvGraphicFramePr>
        <p:xfrm>
          <a:off x="609600" y="5257800"/>
          <a:ext cx="8153399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เผ้าระวังการทุจริต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ตรวจสอบการทุจริต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ลงโทษทางวินัย เมื่อมีการทุจริต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834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62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1628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>
                <a:ea typeface="Calibri"/>
                <a:cs typeface="TH SarabunPSK"/>
              </a:rPr>
              <a:t>ตัวชี้วัดที่ 5 การแก้ไขปัญหาการ</a:t>
            </a:r>
            <a:r>
              <a:rPr lang="th-TH" sz="3600" b="1" dirty="0" smtClean="0">
                <a:ea typeface="Calibri"/>
                <a:cs typeface="TH SarabunPSK"/>
              </a:rPr>
              <a:t>ทุจริต</a:t>
            </a:r>
            <a:r>
              <a:rPr lang="en-US" sz="3600" b="1" dirty="0" smtClean="0">
                <a:ea typeface="Calibri"/>
                <a:cs typeface="TH SarabunPSK"/>
              </a:rPr>
              <a:t> </a:t>
            </a:r>
            <a:r>
              <a:rPr lang="th-TH" sz="3600" b="1" dirty="0" smtClean="0">
                <a:ea typeface="Calibri"/>
                <a:cs typeface="TH SarabunPSK"/>
              </a:rPr>
              <a:t>(ต่อ)</a:t>
            </a:r>
            <a:r>
              <a:rPr lang="th-TH" sz="3600" dirty="0" smtClean="0">
                <a:ea typeface="Calibri"/>
                <a:cs typeface="TH SarabunPSK"/>
              </a:rPr>
              <a:t> </a:t>
            </a:r>
            <a:endParaRPr lang="en-US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992852"/>
              </p:ext>
            </p:extLst>
          </p:nvPr>
        </p:nvGraphicFramePr>
        <p:xfrm>
          <a:off x="609600" y="1143000"/>
          <a:ext cx="8153399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83206"/>
              </p:ext>
            </p:extLst>
          </p:nvPr>
        </p:nvGraphicFramePr>
        <p:xfrm>
          <a:off x="609601" y="2057400"/>
          <a:ext cx="8153401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6"/>
                <a:gridCol w="891554"/>
                <a:gridCol w="891554"/>
                <a:gridCol w="891554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29 หน่วยงานของท่าน มีการนำผลการตรวจสอบของฝ่ายตรวจสอบ ทั้งภายในและภายนอกหน่วยงานไปปรับปรุงการทำงาน เพื่อป้องกันการทุจริตในหน่วยงาน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289044"/>
              </p:ext>
            </p:extLst>
          </p:nvPr>
        </p:nvGraphicFramePr>
        <p:xfrm>
          <a:off x="609600" y="2950780"/>
          <a:ext cx="8153400" cy="280416"/>
        </p:xfrm>
        <a:graphic>
          <a:graphicData uri="http://schemas.openxmlformats.org/drawingml/2006/table">
            <a:tbl>
              <a:tblPr firstRow="1" firstCol="1" bandRow="1"/>
              <a:tblGrid>
                <a:gridCol w="8153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30 หากท่านพบเห็นแนวโน้มการทุจริตที่จะเกิดขึ้นในหน่วยงานของท่าน ท่านมีความคิดเห็นต่อประเด็นดังต่อไปนี้ อย่างไร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26227"/>
              </p:ext>
            </p:extLst>
          </p:nvPr>
        </p:nvGraphicFramePr>
        <p:xfrm>
          <a:off x="609600" y="3276600"/>
          <a:ext cx="81533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สามารถร้องเรียนและส่งหลักฐานได้อย่างสะดวก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สามารถติดตามผลการร้องเรียนได้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มั่นใจว่าจะมีการดำเนินการอย่างตรงไปตรงมา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มั่นใจว่าจะปลอดภัยและไม่มีผลกระทบต่อตนเอง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74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55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6858000" cy="792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EIT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 smtClean="0">
                <a:ea typeface="Calibri"/>
                <a:cs typeface="TH SarabunPSK"/>
              </a:rPr>
              <a:t>ตัวชี้วัด</a:t>
            </a:r>
            <a:r>
              <a:rPr lang="th-TH" sz="3600" b="1" dirty="0">
                <a:ea typeface="Calibri"/>
                <a:cs typeface="TH SarabunPSK"/>
              </a:rPr>
              <a:t>ที่ 6 คุณภาพการดำเนินงาน</a:t>
            </a:r>
            <a:r>
              <a:rPr lang="th-TH" sz="3600" dirty="0">
                <a:ea typeface="Calibri"/>
                <a:cs typeface="TH SarabunPSK"/>
              </a:rPr>
              <a:t> 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endParaRPr lang="en-US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697606"/>
              </p:ext>
            </p:extLst>
          </p:nvPr>
        </p:nvGraphicFramePr>
        <p:xfrm>
          <a:off x="762000" y="1143000"/>
          <a:ext cx="7772400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4129516"/>
                <a:gridCol w="1093208"/>
                <a:gridCol w="849892"/>
                <a:gridCol w="849892"/>
                <a:gridCol w="84989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e1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เจ้าหน้าที่ของหน่วยงานที่ท่านติดต่อ ปฏิบัติงาน/ให้บริการแก่ท่าน ตามประเด็นดังต่อไปนี้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เป็นไปตามขั้นตอนที่กำหนด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เป็นไปตามระยะเวลาที่กำหนด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 เจ้าหน้าที่ของหน่วยงานที่ท่านติดต่อ ปฏิบัติงาน/</a:t>
                      </a:r>
                      <a:r>
                        <a:rPr lang="th-TH" sz="1600" spc="-3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ให้บริการแก่ท่าน กับผู้มาติดต่อคนอื่น ๆ อย่างเท่าเทียมกัน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39626"/>
              </p:ext>
            </p:extLst>
          </p:nvPr>
        </p:nvGraphicFramePr>
        <p:xfrm>
          <a:off x="762000" y="3124200"/>
          <a:ext cx="7772400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4129516"/>
                <a:gridCol w="1093208"/>
                <a:gridCol w="849892"/>
                <a:gridCol w="849892"/>
                <a:gridCol w="84989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 เจ้าหน้าที่ของหน่วยงานที่ท่านติดต่อ ให้ข้อมูล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เกี่ยวกับการดำเนินการ/ให้บริการแก่ท่าน 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อย่างตรงไปตรงมา ไม่ปิดบังหรือบิดเบือนข้อมูล 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35249"/>
              </p:ext>
            </p:extLst>
          </p:nvPr>
        </p:nvGraphicFramePr>
        <p:xfrm>
          <a:off x="762000" y="4343400"/>
          <a:ext cx="7772400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6072616"/>
                <a:gridCol w="849892"/>
                <a:gridCol w="84989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4 ในระยะเวลา 1 ปีที่ผ่านมา ท่านเคยถูกเจ้าหน้าที่ของหน่วยงานที่ท่านติดต่อ 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ร้องขอให้จ่ายหรือให้สิ่งดังต่อไปนี้ เพื่อแลกกับการปฏิบัติงาน การอนุมัติ อนุญาต </a:t>
                      </a: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/>
                      </a:r>
                      <a:b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หรือให้บริการ หรือไม่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เงิน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ทรัพย์สิน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spc="-50">
                          <a:effectLst/>
                          <a:latin typeface="Calibri"/>
                          <a:ea typeface="Calibri"/>
                          <a:cs typeface="TH SarabunPSK"/>
                        </a:rPr>
                        <a:t> ประโยชน์อื่น ๆ ที่อาจคำนวณเป็นเงินได้ เช่น การลดราคา การให้ความบันเทิง เป็นต้น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74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351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10400" cy="792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EIT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 smtClean="0">
                <a:ea typeface="Calibri"/>
                <a:cs typeface="TH SarabunPSK"/>
              </a:rPr>
              <a:t>ตัวชี้วัด</a:t>
            </a:r>
            <a:r>
              <a:rPr lang="th-TH" sz="3600" b="1" dirty="0">
                <a:ea typeface="Calibri"/>
                <a:cs typeface="TH SarabunPSK"/>
              </a:rPr>
              <a:t>ที่ 6 คุณภาพการ</a:t>
            </a:r>
            <a:r>
              <a:rPr lang="th-TH" sz="3600" b="1" dirty="0" smtClean="0">
                <a:ea typeface="Calibri"/>
                <a:cs typeface="TH SarabunPSK"/>
              </a:rPr>
              <a:t>ดำเนินงาน (ต่อ)</a:t>
            </a:r>
            <a:r>
              <a:rPr lang="th-TH" sz="3600" dirty="0" smtClean="0">
                <a:ea typeface="Calibri"/>
                <a:cs typeface="TH SarabunPSK"/>
              </a:rPr>
              <a:t> 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endParaRPr lang="en-US" sz="3600" dirty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488637"/>
              </p:ext>
            </p:extLst>
          </p:nvPr>
        </p:nvGraphicFramePr>
        <p:xfrm>
          <a:off x="838200" y="1295400"/>
          <a:ext cx="777240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129516"/>
                <a:gridCol w="1093208"/>
                <a:gridCol w="849892"/>
                <a:gridCol w="849892"/>
                <a:gridCol w="849892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5 หน่วยงานที่ท่านติดต่อ มีการดำเนินงาน โดยคำนึงถึงประโยชน์ของประชาชนและส่วนรวมเป็นหลัก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79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781800" cy="792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>
                <a:ea typeface="Calibri"/>
                <a:cs typeface="TH SarabunPSK"/>
              </a:rPr>
              <a:t>ตัวชี้วัดที่ 7 ประสิทธิภาพการสื่อสาร</a:t>
            </a:r>
            <a:r>
              <a:rPr lang="th-TH" sz="3600" dirty="0">
                <a:ea typeface="Calibri"/>
                <a:cs typeface="TH SarabunPSK"/>
              </a:rPr>
              <a:t> </a:t>
            </a:r>
            <a:endParaRPr lang="en-US" sz="36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432"/>
              </p:ext>
            </p:extLst>
          </p:nvPr>
        </p:nvGraphicFramePr>
        <p:xfrm>
          <a:off x="304800" y="1143000"/>
          <a:ext cx="83819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6 การเผยแพร่ข้อมูลของหน่วยงานที่ท่านติดต่อ 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มีลักษณะดังต่อไปนี้ 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เข้าถึงง่าย ไม่ซับซ้อน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มีช่องทางหลากหลาย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43467"/>
              </p:ext>
            </p:extLst>
          </p:nvPr>
        </p:nvGraphicFramePr>
        <p:xfrm>
          <a:off x="304800" y="2590800"/>
          <a:ext cx="83819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7 หน่วยงานที่ท่านติดต่อ มีการเผยแพร่ผลงานหรือข้อมูลที่สาธารณชนควรรับทราบอย่างชัดเจน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20184"/>
              </p:ext>
            </p:extLst>
          </p:nvPr>
        </p:nvGraphicFramePr>
        <p:xfrm>
          <a:off x="304800" y="3200400"/>
          <a:ext cx="83819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6548899"/>
                <a:gridCol w="916550"/>
                <a:gridCol w="916550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8 หน่วยงานที่ท่านติดต่อ มีช่องทางรับฟังคำติชมหรือความคิดเห็นเกี่ยวกับ</a:t>
                      </a:r>
                      <a:b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การดำเนินงาน/การให้บริการ หรือไม่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78327"/>
              </p:ext>
            </p:extLst>
          </p:nvPr>
        </p:nvGraphicFramePr>
        <p:xfrm>
          <a:off x="304800" y="4343400"/>
          <a:ext cx="83819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16550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 หน่วยงานที่ท่านติดต่อ มีการชี้แจงและตอบคำถาม เมื่อมีข้อกังวลสงสัยเกี่ยวกับการดำเนินงานได้อย่างชัดเจน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18243"/>
              </p:ext>
            </p:extLst>
          </p:nvPr>
        </p:nvGraphicFramePr>
        <p:xfrm>
          <a:off x="304800" y="5765239"/>
          <a:ext cx="8381999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6548899"/>
                <a:gridCol w="916550"/>
                <a:gridCol w="916550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 หน่วยงานที่ท่านติดต่อ มีช่องทางให้ผู้มาติดต่อร้องเรียนการทุจริตของเจ้าหน้าที่ในหน่วยงาน หรือไม่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10065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56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239000" cy="7159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ea typeface="Calibri"/>
                <a:cs typeface="TH SarabunPSK"/>
              </a:rPr>
              <a:t>ตัวชี้วัดที่ 8 การปรับปรุงระบบการทำงาน</a:t>
            </a:r>
            <a:r>
              <a:rPr lang="th-TH" dirty="0">
                <a:ea typeface="Calibri"/>
                <a:cs typeface="TH SarabunPSK"/>
              </a:rPr>
              <a:t> </a:t>
            </a:r>
            <a:endParaRPr lang="en-US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57822"/>
              </p:ext>
            </p:extLst>
          </p:nvPr>
        </p:nvGraphicFramePr>
        <p:xfrm>
          <a:off x="609600" y="1143000"/>
          <a:ext cx="81533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 เจ้าหน้าที่ของหน่วยงานที่ท่านติดต่อ มีการปรับปรุงคุณภาพการปฏิบัติงาน/การให้บริการให้ดีขึ้น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35212"/>
              </p:ext>
            </p:extLst>
          </p:nvPr>
        </p:nvGraphicFramePr>
        <p:xfrm>
          <a:off x="609600" y="2590800"/>
          <a:ext cx="81533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12 หน่วยงานที่ท่านติดต่อ มีการปรับปรุงวิธีการและขั้นตอนการดำเนินงาน/การให้บริการให้ดีขึ้น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57695"/>
              </p:ext>
            </p:extLst>
          </p:nvPr>
        </p:nvGraphicFramePr>
        <p:xfrm>
          <a:off x="609601" y="3189890"/>
          <a:ext cx="81533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637029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13 หน่วยงานที่ท่านติดต่อ มีการนำเทคโนโลยีมาใช้ในการดำเนินงาน/การให้บริการ ให้เกิดความสะดวกรวดเร็วมากขึ้น หรือไม่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49927"/>
              </p:ext>
            </p:extLst>
          </p:nvPr>
        </p:nvGraphicFramePr>
        <p:xfrm>
          <a:off x="609600" y="4367050"/>
          <a:ext cx="8153399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14 หน่วยงานที่ท่านติดต่อ เปิดโอกาสให้</a:t>
                      </a:r>
                      <a:r>
                        <a:rPr lang="th-TH" sz="16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ผู้รับบริการ ผู้มาติดต่อ หรือผู้มีส่วนได้ส่วนเสีย 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เข้าไปมีส่วนร่วมในการปรับปรุงพัฒนาการดำเนินงาน/การให้บริการของหน่วยงานให้ดีขึ้น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25796"/>
              </p:ext>
            </p:extLst>
          </p:nvPr>
        </p:nvGraphicFramePr>
        <p:xfrm>
          <a:off x="609600" y="6050911"/>
          <a:ext cx="81533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15 หน่วยงานที่ท่านติดต่อ มีการปรับปรุงการดำเนินงาน/การให้บริการ ให้มีความโปร่งใสมากขึ้น 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มาก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74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1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การเปิดเผยข้อมูล</a:t>
            </a:r>
            <a:r>
              <a:rPr lang="th-TH" sz="3600" dirty="0">
                <a:ea typeface="Calibri"/>
                <a:cs typeface="TH SarabunPSK"/>
              </a:rPr>
              <a:t> </a:t>
            </a:r>
            <a:r>
              <a:rPr lang="en-US" sz="3600" b="1" dirty="0">
                <a:latin typeface="TH SarabunPSK"/>
                <a:ea typeface="Calibri"/>
              </a:rPr>
              <a:t>9.1 </a:t>
            </a:r>
            <a:r>
              <a:rPr lang="th-TH" sz="3600" b="1" dirty="0">
                <a:latin typeface="TH SarabunPSK"/>
                <a:ea typeface="Calibri"/>
              </a:rPr>
              <a:t>ข้อมูล</a:t>
            </a:r>
            <a:r>
              <a:rPr lang="th-TH" sz="3600" b="1" dirty="0" smtClean="0">
                <a:latin typeface="TH SarabunPSK"/>
                <a:ea typeface="Calibri"/>
              </a:rPr>
              <a:t>พื้นฐาน</a:t>
            </a:r>
            <a:endParaRPr lang="en-US" sz="36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57137"/>
              </p:ext>
            </p:extLst>
          </p:nvPr>
        </p:nvGraphicFramePr>
        <p:xfrm>
          <a:off x="228601" y="914400"/>
          <a:ext cx="8839198" cy="5554922"/>
        </p:xfrm>
        <a:graphic>
          <a:graphicData uri="http://schemas.openxmlformats.org/drawingml/2006/table">
            <a:tbl>
              <a:tblPr firstRow="1" firstCol="1" bandRow="1"/>
              <a:tblGrid>
                <a:gridCol w="457199"/>
                <a:gridCol w="1676400"/>
                <a:gridCol w="6705599"/>
              </a:tblGrid>
              <a:tr h="205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7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โครงสร้าง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แสดงแผนผังแสดงโครงสร้างการแบ่งส่วนราชการของหน่วยงาน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ประกอบด้วยตำแหน่งที่สำคัญ และการแบ่งส่วนงานภายใน เช่น สำนัก กอง ศูนย์ ฝ่าย ส่วน กลุ่ม เป็นต้น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ข้อมูลผู้บริหาร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แสดงรายนามของผู้บริหารของหน่วยงาน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ประกอบด้วยชื่อ-นามสกุล ตำแหน่ง รูปถ่าย ช่องทางการติดต่อ ผู้บริหารสูงสุดหรือหัวหน้าหน่วยงาน 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  และ</a:t>
                      </a: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ผู้ดำรงตำแหน่งทางการบริหารของหน่วยงาน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อำนาจหน้าที่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แสดงข้อมูลหน้าที่และอำนาจของหน่วยงานตามที่กฎหมายกำหนด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แผนยุทธศาสตร์หรือแผนพัฒนาหน่วยงาน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แสดงแผนการดำเนินภารกิจของหน่วยงานที่มีระยะมากกว่า </a:t>
                      </a: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 </a:t>
                      </a:r>
                      <a:r>
                        <a:rPr lang="th-TH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ปี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มีข้อมูลรายละเอียดของแผนฯ เช่น ยุทธศาสตร์หรือแนวทาง เป้าหมาย ตัวชี้วัด เป็นต้น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เป็นแผนที่มีระยะเวลาบังคับใช้ครอบคลุมปี พ.ศ. </a:t>
                      </a: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ข้อมูลการติดต่อ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แสดงข้อมูลการติดต่อ ดังนี้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ที่อยู่หน่วยงาน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หมายเลขโทรศัพท์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หมายเลขโทรสาร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ที่อยู่ไปรษณีย์อิเล็กทรอนิกส์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แผนที่ตั้งหน่วยงาน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กฎหมายที่เกี่ยวข้อง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แสดงกฎหมายที่เกี่ยวข้องกับการดำเนินงานหรือการปฏิบัติงานของหน่วยงาน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solidFill>
                  <a:srgbClr val="00B0F0"/>
                </a:solidFill>
              </a:rPr>
              <a:t>องค์ประกอบการประเมิน </a:t>
            </a:r>
            <a:r>
              <a:rPr lang="en-US" dirty="0" smtClean="0">
                <a:solidFill>
                  <a:srgbClr val="00B0F0"/>
                </a:solidFill>
              </a:rPr>
              <a:t>ITA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ea typeface="Calibri"/>
                <a:cs typeface="TH SarabunPSK"/>
              </a:rPr>
              <a:t>1) ผู้มีส่วนได้ส่วนเสียภายใน หมายถึง </a:t>
            </a:r>
            <a:r>
              <a:rPr lang="th-TH" dirty="0" smtClean="0">
                <a:ea typeface="Calibri"/>
                <a:cs typeface="TH SarabunPSK"/>
              </a:rPr>
              <a:t>บุคลากรที่ปฏิบัติงานที่ทำงานให้กับกรมสนับสนุนบริการสุขภาพเป็นระ</a:t>
            </a:r>
            <a:r>
              <a:rPr lang="th-TH" dirty="0">
                <a:ea typeface="Calibri"/>
                <a:cs typeface="TH SarabunPSK"/>
              </a:rPr>
              <a:t>ยะเวลาไม่น้อยกว่า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1</a:t>
            </a:r>
            <a:r>
              <a:rPr lang="th-TH" dirty="0">
                <a:latin typeface="TH SarabunPSK"/>
                <a:ea typeface="Calibri"/>
              </a:rPr>
              <a:t> ปี</a:t>
            </a:r>
            <a:endParaRPr lang="en-US" sz="2000" dirty="0">
              <a:ea typeface="Calibri"/>
              <a:cs typeface="Cordia New"/>
            </a:endParaRPr>
          </a:p>
          <a:p>
            <a:pPr marL="0" marR="0" indent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2) </a:t>
            </a:r>
            <a:r>
              <a:rPr lang="th-TH" dirty="0">
                <a:latin typeface="TH SarabunPSK"/>
                <a:ea typeface="Calibri"/>
              </a:rPr>
              <a:t>ผู้มีส่วนได้ส่วนเสียภายนอก หมายถึง บุคคล นิติบุคคล บริษัทเอกชน หรือหน่วยงานของรัฐอื่นที่เคยมารับบริการหรือมาติดต่อตามภารกิจของหน่วยงานภาครัฐ นับตั้งแต่ในปี พ.ศ.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2563 </a:t>
            </a:r>
            <a:r>
              <a:rPr lang="th-TH" dirty="0">
                <a:latin typeface="TH SarabunPSK"/>
                <a:ea typeface="Calibri"/>
              </a:rPr>
              <a:t>เป็นต้นมา</a:t>
            </a:r>
            <a:endParaRPr lang="en-US" sz="2000" dirty="0">
              <a:ea typeface="Calibri"/>
              <a:cs typeface="Cordia New"/>
            </a:endParaRPr>
          </a:p>
          <a:p>
            <a:pPr marL="0" marR="0" indent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3) </a:t>
            </a:r>
            <a:r>
              <a:rPr lang="th-TH" dirty="0">
                <a:latin typeface="TH SarabunPSK"/>
                <a:ea typeface="Calibri"/>
              </a:rPr>
              <a:t>เว็บไซต์ หมายถึง เว็บไซต์หลักของหน่วยงานภาครัฐที่ใช้ในการสื่อสารต่อ</a:t>
            </a:r>
            <a:r>
              <a:rPr lang="th-TH" dirty="0" smtClean="0">
                <a:latin typeface="TH SarabunPSK"/>
                <a:ea typeface="Calibri"/>
              </a:rPr>
              <a:t>สาธารณะ</a:t>
            </a:r>
            <a:r>
              <a:rPr lang="en-US" dirty="0" smtClean="0">
                <a:latin typeface="TH SarabunPSK"/>
                <a:ea typeface="Calibri"/>
              </a:rPr>
              <a:t> </a:t>
            </a:r>
            <a:r>
              <a:rPr lang="th-TH" dirty="0" smtClean="0">
                <a:latin typeface="TH SarabunPSK"/>
                <a:ea typeface="Calibri"/>
              </a:rPr>
              <a:t>การเปิดเผยข้อมูลและการป้องกันการทุจริต</a:t>
            </a:r>
            <a:endParaRPr lang="en-US" sz="20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908" y="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1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</a:t>
            </a:r>
            <a:r>
              <a:rPr lang="th-TH" sz="3600" b="1" dirty="0" smtClean="0">
                <a:ea typeface="Calibri"/>
                <a:cs typeface="TH SarabunPSK"/>
              </a:rPr>
              <a:t>ข้อมูล </a:t>
            </a:r>
            <a:r>
              <a:rPr lang="en-US" sz="3600" b="1" dirty="0">
                <a:solidFill>
                  <a:prstClr val="black"/>
                </a:solidFill>
                <a:latin typeface="TH SarabunPSK"/>
                <a:ea typeface="Calibri"/>
              </a:rPr>
              <a:t>9.1 </a:t>
            </a:r>
            <a:r>
              <a:rPr lang="th-TH" sz="3600" b="1" dirty="0">
                <a:solidFill>
                  <a:prstClr val="black"/>
                </a:solidFill>
                <a:latin typeface="TH SarabunPSK"/>
                <a:ea typeface="Calibri"/>
              </a:rPr>
              <a:t>ข้อมูลพื้นฐาน</a:t>
            </a:r>
            <a:r>
              <a:rPr lang="th-TH" sz="3600" b="1" dirty="0" smtClean="0">
                <a:ea typeface="Calibri"/>
                <a:cs typeface="TH SarabunPSK"/>
              </a:rPr>
              <a:t> (ต่อ)</a:t>
            </a:r>
            <a:endParaRPr lang="en-US" sz="3600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954583"/>
              </p:ext>
            </p:extLst>
          </p:nvPr>
        </p:nvGraphicFramePr>
        <p:xfrm>
          <a:off x="533400" y="1524000"/>
          <a:ext cx="822960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627052"/>
                <a:gridCol w="2079173"/>
                <a:gridCol w="552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ข่าวประชาสัมพันธ์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แสดงข้อมูลข่าวสารต่าง ๆ ที่เกี่ยวข้องกับการดำเนินงานตามอำนาจหน้าที่หรือภารกิจของหน่วยงาน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เป็นข้อมูลข่าวสารที่เกิดขึ้นในปี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00101"/>
              </p:ext>
            </p:extLst>
          </p:nvPr>
        </p:nvGraphicFramePr>
        <p:xfrm>
          <a:off x="480848" y="3810000"/>
          <a:ext cx="8229600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627052"/>
                <a:gridCol w="2079173"/>
                <a:gridCol w="552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Q&amp;A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แสดงช่องทางที่บุคคลภายนอกสามารถสอบถามข้อมูลต่าง ๆ ได้ และหน่วยงานสามารถสื่อสารให้คำตอบกับผู้สอบถามได้ โดยมีลักษณะเป็นการสื่อสารได้สองทาง เช่น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Web broad, 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กล่องข้อความถาม-ตอบ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สามารถเชื่อมโยงไปยังช่องทางข้างต้นได้จากเว็บไซต์หลักของหน่วยงาน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Social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Network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แสดงเครือข่ายสังคมออนไลน์ของหน่วยงาน เช่น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Facebook,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Twitter,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Instagram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เป็นต้น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สามารถเชื่อมโยงไปยังช่องทางข้างต้นได้จากเว็บไซต์หลักของหน่วยงาน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533400" y="3276600"/>
            <a:ext cx="24384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การปฏิสัมพันธ์ข้อมูล</a:t>
            </a:r>
            <a:endParaRPr lang="en-US" sz="1200" dirty="0">
              <a:ea typeface="Calibri"/>
              <a:cs typeface="Cordia New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" y="1066800"/>
            <a:ext cx="22098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การประชาสัมพันธ์</a:t>
            </a:r>
            <a:endParaRPr lang="en-US" sz="1200" dirty="0">
              <a:ea typeface="Calibri"/>
              <a:cs typeface="Cordia New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-2875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2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97642"/>
            <a:ext cx="76200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การเปิดเผยข้อมูล </a:t>
            </a:r>
            <a:r>
              <a:rPr lang="en-US" sz="3600" b="1" dirty="0">
                <a:latin typeface="TH SarabunPSK"/>
                <a:ea typeface="Calibri"/>
              </a:rPr>
              <a:t>9.2 </a:t>
            </a:r>
            <a:r>
              <a:rPr lang="th-TH" sz="3600" b="1" dirty="0">
                <a:latin typeface="TH SarabunPSK"/>
                <a:ea typeface="Calibri"/>
              </a:rPr>
              <a:t>การบริหารงาน</a:t>
            </a:r>
            <a:endParaRPr lang="en-US" sz="36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3400" y="990600"/>
            <a:ext cx="19812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การดำเนินงาน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99500"/>
              </p:ext>
            </p:extLst>
          </p:nvPr>
        </p:nvGraphicFramePr>
        <p:xfrm>
          <a:off x="609600" y="1393599"/>
          <a:ext cx="8229600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627052"/>
                <a:gridCol w="2079173"/>
                <a:gridCol w="552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แผนดำเนินงานประจำปี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แสดงแผนการดำเนินภารกิจของหน่วยงานที่มีระยะ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 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ปี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มีข้อมูลรายละเอียดของแผนฯ เช่น โครงการหรือกิจกรรม งบประมาณที่ใช้ ระยะเวลาในการดำเนินการ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เป็นแผนที่มีระยะเวลาบังคับใช้ในปี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รายงานการกำกับติดตามการดำเนินงานประจำปี รอบ 6 เดือน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แสดงความก้าวหน้าในการดำเนินงานตามแผนดำเนินงานประจำปี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มีเนื้อหาหรือรายละเอียดความก้าวหน้า เช่น ความก้าวหน้าการดำเนินการแต่ละโครงการ/กิจกรรม รายละเอียดงบประมาณที่ใช้ดำเนินงาน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เป็นข้อมูลในระยะเวลา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6 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เดือนแรกของปี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รายงานผลการดำเนินงานประจำปี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แสดงผลการดำเนินงานตามแผนดำเนินงานประจำปี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มีข้อมูลรายละเอียดสรุปผลการดำเนินงาน เช่น ผลการดำเนินการโครงการหรือกิจกรรม ผลการใช้จ่ายงบประมาณ ปัญหา อุปสรรค ข้อเสนอแนะ ผลสัมฤทธิ์ตามเป้าหมาย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เป็นรายงานผลของปี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4315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5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การเปิดเผยข้อมูล </a:t>
            </a:r>
            <a:r>
              <a:rPr lang="en-US" sz="3600" b="1" dirty="0">
                <a:latin typeface="TH SarabunPSK"/>
                <a:ea typeface="Calibri"/>
              </a:rPr>
              <a:t>9.2 </a:t>
            </a:r>
            <a:r>
              <a:rPr lang="th-TH" sz="3600" b="1" dirty="0">
                <a:latin typeface="TH SarabunPSK"/>
                <a:ea typeface="Calibri"/>
              </a:rPr>
              <a:t>การบริหารงาน</a:t>
            </a:r>
            <a:endParaRPr lang="en-US" sz="36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85800" y="1066800"/>
            <a:ext cx="161839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การปฏิบัติงาน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04400"/>
              </p:ext>
            </p:extLst>
          </p:nvPr>
        </p:nvGraphicFramePr>
        <p:xfrm>
          <a:off x="533400" y="1668398"/>
          <a:ext cx="8229600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627052"/>
                <a:gridCol w="2079173"/>
                <a:gridCol w="552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คู่มือหรือมาตรฐานการปฏิบัติงาน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คู่มือหรือแนวทางการปฏิบัติงานที่เจ้าหน้าที่ของหน่วยงานใช้ยึดถือปฏิบัติให้เป็นมาตรฐานเดียวกั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มีข้อมูลรายละเอียดของการปฏิบัติงาน เช่น เป็นคู่มือปฏิบัติภารกิจใด สำหรับเจ้าหน้าที่หรือพนักงานตำแหน่งใด กำหนดวิธีการขั้นตอนการปฏิบัติอย่างไร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0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010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การเปิดเผยข้อมูล </a:t>
            </a:r>
            <a:r>
              <a:rPr lang="en-US" sz="3600" b="1" dirty="0">
                <a:latin typeface="TH SarabunPSK"/>
                <a:ea typeface="Calibri"/>
              </a:rPr>
              <a:t>9.2 </a:t>
            </a:r>
            <a:r>
              <a:rPr lang="th-TH" sz="3600" b="1" dirty="0">
                <a:latin typeface="TH SarabunPSK"/>
                <a:ea typeface="Calibri"/>
              </a:rPr>
              <a:t>การบริหารงาน</a:t>
            </a:r>
            <a:endParaRPr lang="en-US" sz="36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172" y="838200"/>
            <a:ext cx="155587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 algn="thaiDist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การให้บริการ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93245"/>
              </p:ext>
            </p:extLst>
          </p:nvPr>
        </p:nvGraphicFramePr>
        <p:xfrm>
          <a:off x="228600" y="1249082"/>
          <a:ext cx="8762999" cy="5031685"/>
        </p:xfrm>
        <a:graphic>
          <a:graphicData uri="http://schemas.openxmlformats.org/drawingml/2006/table">
            <a:tbl>
              <a:tblPr firstRow="1" firstCol="1" bandRow="1"/>
              <a:tblGrid>
                <a:gridCol w="667694"/>
                <a:gridCol w="2213934"/>
                <a:gridCol w="5881371"/>
              </a:tblGrid>
              <a:tr h="266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597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คู่มือหรือมาตรฐานการให้บริการ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คู่มือหรือแนวทางการปฏิบัติที่ผู้รับบริการหรือผู้มาติดต่อกับหน่วยงานใช้เป็นข้อมูลในการขอรับบริการหรือติดต่อกับ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มีข้อมูลรายละเอียดของการปฏิบัติ เช่น เป็นคู่มือสำหรับบริการหรือภารกิจใด กำหนดวิธีการขั้นตอนการให้บริการหรือการติดต่ออย่างไร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ข้อมูลเชิงสถิติการให้บริการ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แสดงข้อมูลสถิติการให้บริการตามภารกิจของหน่วยงาน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เป็นข้อมูลการให้บริการที่เกิดขึ้นในปี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6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รายงานผลการสำรวจความพึงพอใจการให้บริการ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แสดงผลสำรวจความพึงพอใจการให้บริการตามอำนาจหน้าที่หรือภารกิจของหน่วยงาน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เป็นรายงานผลของปี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E–Service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แสดงช่องทางที่บุคคลภายนอกสามารถขอรับบริการตามอำนาจหน้าที่ภารกิจของหน่วยงานผ่านช่องทางออนไลน์ เพื่อช่วยอำนวยความสะดวกแก่ผู้ขอรับบริการ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สามารถเข้าถึงหรือเชื่อมโยงไปยังช่องทางข้างต้นได้จากเว็บไซต์หลักของหน่วยงาน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72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7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4582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OIT</a:t>
            </a:r>
            <a:r>
              <a:rPr lang="th-TH" sz="36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3600" b="1" dirty="0">
                <a:latin typeface="TH SarabunPSK" pitchFamily="34" charset="-34"/>
                <a:ea typeface="Calibri"/>
                <a:cs typeface="TH SarabunPSK" pitchFamily="34" charset="-34"/>
              </a:rPr>
              <a:t>ตัวชี้วัดที่ 9 การเปิดเผยข้อมูล 9.3 การบริหารเงินงบประมาณ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33400" y="914400"/>
            <a:ext cx="293926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  <a:tab pos="3206115" algn="l"/>
              </a:tabLst>
            </a:pPr>
            <a:r>
              <a:rPr lang="th-TH" b="1" dirty="0">
                <a:ea typeface="Calibri"/>
                <a:cs typeface="TH SarabunPSK"/>
              </a:rPr>
              <a:t>แผนการใช้จ่ายงบประมาณประจำปี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47726"/>
              </p:ext>
            </p:extLst>
          </p:nvPr>
        </p:nvGraphicFramePr>
        <p:xfrm>
          <a:off x="381000" y="1325282"/>
          <a:ext cx="8458199" cy="4578930"/>
        </p:xfrm>
        <a:graphic>
          <a:graphicData uri="http://schemas.openxmlformats.org/drawingml/2006/table">
            <a:tbl>
              <a:tblPr firstRow="1" firstCol="1" bandRow="1"/>
              <a:tblGrid>
                <a:gridCol w="644470"/>
                <a:gridCol w="2136927"/>
                <a:gridCol w="5676802"/>
              </a:tblGrid>
              <a:tr h="2818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09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แผนการใช้จ่ายงบประมาณประจำปี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แสดงแผนการใช้จ่ายงบประมาณของหน่วยงานที่มีระยะ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 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มีข้อมูลรายละเอียดของแผนฯ เช่น งบประมาณตามแหล่งที่ได้รับการจัดสรร งบประมาณตามประเภทรายการใช้จ่าย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เป็นแผนที่มีระยะเวลาบังคับใช้ในปี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รายงานการกำกับติดตามการใช้จ่ายงบประมาณประจำปี รอบ 6 เดือน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แสดงความก้าวหน้าในการดำเนินงานตามแผนการใช้จ่ายงบประมาณประจำปี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มีข้อมูลรายละเอียดความก้าวหน้า เช่น ความก้าวหน้าการใช้จ่ายงบประมาณ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เป็นข้อมูลในระยะเวลา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 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เดือนแรกของปี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รายงานผลการใช้จ่ายงบประมาณประจำปี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แสดงผลการดำเนินงานตามแผนการใช้จ่ายงบประมาณประจำปี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มีข้อมูลรายละเอียดสรุปผลการใช้จ่ายงบประมาณ เช่น ผลการใช้จ่ายงบประมาณ ปัญหา อุปสรรค ข้อเสนอแนะ ผลสัมฤทธิ์ตามเป้าหมาย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เป็นรายงานผลของปี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6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การเปิดเผยข้อมูล 9.3 การบริหารเงินงบประมาณ</a:t>
            </a:r>
            <a:endParaRPr lang="en-US" sz="36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3400" y="914400"/>
            <a:ext cx="293445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  <a:tab pos="3206115" algn="l"/>
              </a:tabLst>
            </a:pPr>
            <a:r>
              <a:rPr lang="th-TH" b="1" dirty="0">
                <a:ea typeface="Calibri"/>
                <a:cs typeface="TH SarabunPSK"/>
              </a:rPr>
              <a:t>การจัดซื้อจัดจ้างหรือการจัดหาพัสดุ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52530"/>
              </p:ext>
            </p:extLst>
          </p:nvPr>
        </p:nvGraphicFramePr>
        <p:xfrm>
          <a:off x="228600" y="1524000"/>
          <a:ext cx="8458200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644471"/>
                <a:gridCol w="2136928"/>
                <a:gridCol w="5676801"/>
              </a:tblGrid>
              <a:tr h="198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93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แผนการจัดซื้อจัดจ้างหรือแผนการจัดหาพัสดุ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แผนการจัดซื้อจัดจ้างหรือแผนการจัดหาพัสดุตามที่หน่วยงานจะต้องดำเนินการตามพระราชบัญญัติการจัดซื้อจัดจ้างและการบริหารพัสดุภาครัฐ พ.ศ. 2560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เป็นข้อมูลการจัดซื้อจัดจ้างในปี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ประกาศต่าง ๆ เกี่ยวกับการจัดซื้อจัดจ้างหรือการจัดหาพัสดุ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ประกาศตามที่หน่วยงานจะต้องดำเนินการตามพระราชบัญญัติการจัดซื้อจัดจ้างและการบริหารพัสดุภาครัฐ พ.ศ. 2560 เช่น ประกาศเชิญชวน ประกาศผลการจัดซื้อจัดจ้าง เป็นต้น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เป็นข้อมูลการจัดซื้อจัดจ้างในปี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5758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439" y="258811"/>
            <a:ext cx="88392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atin typeface="TH SarabunPSK"/>
                <a:ea typeface="Calibri"/>
              </a:rPr>
              <a:t>OIT</a:t>
            </a:r>
            <a:r>
              <a:rPr lang="th-TH" sz="3600" b="1" dirty="0" smtClean="0">
                <a:latin typeface="TH SarabunPSK"/>
                <a:ea typeface="Calibri"/>
              </a:rPr>
              <a:t> </a:t>
            </a:r>
            <a:r>
              <a:rPr lang="th-TH" sz="3600" b="1" dirty="0">
                <a:ea typeface="Calibri"/>
                <a:cs typeface="TH SarabunPSK"/>
              </a:rPr>
              <a:t>ตัวชี้วัดที่ 9 การเปิดเผยข้อมูล 9.3 การบริหารเงินงบประมาณ</a:t>
            </a:r>
            <a:endParaRPr lang="en-US" sz="36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3400" y="914400"/>
            <a:ext cx="293445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  <a:tab pos="3206115" algn="l"/>
              </a:tabLst>
            </a:pPr>
            <a:r>
              <a:rPr lang="th-TH" b="1" dirty="0">
                <a:solidFill>
                  <a:prstClr val="black"/>
                </a:solidFill>
                <a:ea typeface="Calibri"/>
                <a:cs typeface="TH SarabunPSK"/>
              </a:rPr>
              <a:t>การจัดซื้อจัดจ้างหรือการจัดหาพัสดุ</a:t>
            </a:r>
            <a:endParaRPr lang="en-US" sz="12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79861"/>
              </p:ext>
            </p:extLst>
          </p:nvPr>
        </p:nvGraphicFramePr>
        <p:xfrm>
          <a:off x="228601" y="1325282"/>
          <a:ext cx="8458200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644471"/>
                <a:gridCol w="2136928"/>
                <a:gridCol w="5676801"/>
              </a:tblGrid>
              <a:tr h="198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7843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สรุปผลการจัดซื้อจัดจ้างหรือการจัดหาพัสดุรายเดือน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แสดงสรุปผลการจัดซื้อจัดจ้างของหน่วยงาน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มีข้อมูลรายละเอียดผลการจัดซื้อจัดจ้าง เช่น งานที่ซื้อหรือจ้าง วงเงินที่ซื้อหรือจ้าง ราคากลาง วิธีการซื้อหรือจ้าง รายชื่อผู้เสนอราคาและราคาที่เสนอ ผู้ได้รับการคัดเลือกและราคาที่ตกลง เหตุผลที่คัดเลือกโดยสรุป เลขที่และวันที่ของสัญญาหรือข้อตกลงในการซื้อหรือจ้าง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จำแนกข้อมูลเป็นรายเดือน (กรณีไม่มีการจัดซื้อจัดจ้างในรอบเดือนใดให้ระบุว่าไม่มีการจัดซื้อจัดจ้าง)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เป็นข้อมูลการจัดซื้อจัดจ้างในปี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รายงานผลการจัดซื้อจัดจ้างหรือการจัดหาพัสดุประจำปี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แสดงผลการจัดซื้อจัดจ้างของหน่วยงาน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 เช่น งบประมาณที่ใช้ในการจัดซื้อจัดจ้าง ปัญหา อุปสรรค ข้อเสนอแนะ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เป็นรายงานผลของปี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026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2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239110"/>
            <a:ext cx="83058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/>
                <a:ea typeface="Calibri"/>
              </a:rPr>
              <a:t>OIT</a:t>
            </a:r>
            <a:r>
              <a:rPr lang="th-TH" sz="2800" b="1" dirty="0" smtClean="0">
                <a:latin typeface="TH SarabunPSK"/>
                <a:ea typeface="Calibri"/>
              </a:rPr>
              <a:t> </a:t>
            </a:r>
            <a:r>
              <a:rPr lang="th-TH" sz="2800" b="1" dirty="0">
                <a:ea typeface="Calibri"/>
                <a:cs typeface="TH SarabunPSK"/>
              </a:rPr>
              <a:t>ตัวชี้วัดที่ 9 การเปิดเผยข้อมูล 9.4 การบริหารและพัฒนาทรัพยากร</a:t>
            </a:r>
            <a:r>
              <a:rPr lang="th-TH" sz="2800" b="1" dirty="0" smtClean="0">
                <a:ea typeface="Calibri"/>
                <a:cs typeface="TH SarabunPSK"/>
              </a:rPr>
              <a:t>บุคคล</a:t>
            </a:r>
            <a:endParaRPr lang="en-US" sz="2800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85176"/>
              </p:ext>
            </p:extLst>
          </p:nvPr>
        </p:nvGraphicFramePr>
        <p:xfrm>
          <a:off x="457200" y="990599"/>
          <a:ext cx="83058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632858"/>
                <a:gridCol w="2098424"/>
                <a:gridCol w="5574518"/>
              </a:tblGrid>
              <a:tr h="160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62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นโยบายการบริหารทรัพยากรบุคคล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	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แสดงนโยบายการบริหารทรัพยากรบุคคล ที่มีจุดมุ่งหมายหรือวัตถุประสงค์ เพื่อก่อให้เกิดการบริหารทรัพยากรบุคคลที่มีความโปร่งใสและมีคุณธรรม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	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เป็นนโยบายของผู้บริหารสูงสุดหรือผู้บริหารที่ได้รับมอบหมาย หรือนโยบายที่กำหนดในนามของหน่วยงาน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เป็นนโยบายที่ยังใช้บังคับในหน่วยงานในปี พ.ศ. 2563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การดำเนินการตามนโยบายการบริหารทรัพยากรบุคคล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แสดงการดำเนินการตามนโยบายการบริหารทรัพยากรบุคคล เช่น การวางแผนกำลังคน การสรรหาคนดีคนเก่งเพื่อปฏิบัติงานตามภารกิจของหน่วยงาน การพัฒนาบุคลากร การสร้างทางก้าวหน้าในสายอาชีพ การพัฒนาคุณภาพชีวิต การบรรจุและแต่งตั้งบุคลากร การประเมินผลการปฏิบัติงาน การส่งเสริมจริยธรรมและรักษาวินัยของบุคลากรในหน่วยงาน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	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เป็นการดำเนินการที่มีความสอดรับกับนโยบายการบริหารทรัพยากรบุคคล ตามข้อ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 หรือเป็นไปตามกิจกรรมที่อยู่ภายใต้นโยบายการบริหารทรัพยากรบุคคล ตามข้อ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7191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0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382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/>
                <a:ea typeface="Calibri"/>
              </a:rPr>
              <a:t>OIT</a:t>
            </a:r>
            <a:r>
              <a:rPr lang="th-TH" sz="2800" b="1" dirty="0" smtClean="0">
                <a:latin typeface="TH SarabunPSK"/>
                <a:ea typeface="Calibri"/>
              </a:rPr>
              <a:t> </a:t>
            </a:r>
            <a:r>
              <a:rPr lang="th-TH" sz="2800" b="1" dirty="0">
                <a:ea typeface="Calibri"/>
                <a:cs typeface="TH SarabunPSK"/>
              </a:rPr>
              <a:t>ตัวชี้วัดที่ 9 การเปิดเผยข้อมูล 9.4 การบริหารและพัฒนาทรัพยากร</a:t>
            </a:r>
            <a:r>
              <a:rPr lang="th-TH" sz="2800" b="1" dirty="0" smtClean="0">
                <a:ea typeface="Calibri"/>
                <a:cs typeface="TH SarabunPSK"/>
              </a:rPr>
              <a:t>บุคคล</a:t>
            </a:r>
            <a:endParaRPr lang="en-US" sz="2800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08231"/>
              </p:ext>
            </p:extLst>
          </p:nvPr>
        </p:nvGraphicFramePr>
        <p:xfrm>
          <a:off x="457200" y="990600"/>
          <a:ext cx="8305800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632858"/>
                <a:gridCol w="2098424"/>
                <a:gridCol w="5574518"/>
              </a:tblGrid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09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หลักเกณฑ์การบริหารและพัฒนาทรัพยากรบุคคล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แสดงหลักเกณฑ์การบริหารและพัฒนาทรัพยากรบุคคล ดังนี้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	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หลักเกณฑ์การสรรหาและคัดเลือกบุคลากร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	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หลักเกณฑ์การบรรจุและแต่งตั้งบุคลากร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หลักเกณฑ์การพัฒนาบุคลากร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หลักเกณฑ์การประเมินผลการปฏิบัติงานบุคลากร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หลักเกณฑ์การให้คุณให้โทษและการสร้างขวัญกำลังใจ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เป็นหลักเกณฑ์ที่ยังใช้บังคับในหน่วยงานในปี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รายงานผลการบริหารและพัฒนาทรัพยากรบุคคลประจำปี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	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แสดงผลการบริหารและพัฒนาทรัพยากรบุคคล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มีข้อมูลรายละเอียดของการดำเนินการ เช่น ผลการดำเนินการตามนโยบายการบริหารทรัพยากรบุคคล ผลการวิเคราะห์การบริหารและพัฒนาทรัพยากรบุคคล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เป็นรายงานผลของปีที่ผ่านมา พ.ศ. 2562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8169" marR="3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335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4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001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/>
                <a:ea typeface="Calibri"/>
              </a:rPr>
              <a:t>OIT</a:t>
            </a:r>
            <a:r>
              <a:rPr lang="th-TH" sz="2800" b="1" dirty="0" smtClean="0">
                <a:latin typeface="TH SarabunPSK"/>
                <a:ea typeface="Calibri"/>
              </a:rPr>
              <a:t> </a:t>
            </a:r>
            <a:r>
              <a:rPr lang="th-TH" sz="2800" b="1" dirty="0">
                <a:ea typeface="Calibri"/>
                <a:cs typeface="TH SarabunPSK"/>
              </a:rPr>
              <a:t>ตัวชี้วัดที่ 9 การเปิดเผย</a:t>
            </a:r>
            <a:r>
              <a:rPr lang="th-TH" sz="2800" b="1" dirty="0" smtClean="0">
                <a:ea typeface="Calibri"/>
                <a:cs typeface="TH SarabunPSK"/>
              </a:rPr>
              <a:t>ข้อมูล </a:t>
            </a:r>
            <a:r>
              <a:rPr lang="th-TH" sz="2800" b="1" dirty="0">
                <a:ea typeface="Calibri"/>
                <a:cs typeface="TH SarabunPSK"/>
              </a:rPr>
              <a:t>9.5 การส่งเสริมความโปร่งใส</a:t>
            </a:r>
            <a:endParaRPr lang="en-US" sz="2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81000" y="685800"/>
            <a:ext cx="403732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การจัดการเรื่องร้องเรียนการทุจริตและประพฤติมิชอบ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68910"/>
              </p:ext>
            </p:extLst>
          </p:nvPr>
        </p:nvGraphicFramePr>
        <p:xfrm>
          <a:off x="381000" y="1143000"/>
          <a:ext cx="8458201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644470"/>
                <a:gridCol w="2136928"/>
                <a:gridCol w="5676803"/>
              </a:tblGrid>
              <a:tr h="23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67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แนวปฏิบัติการจัดการเรื่องร้องเรียนการทุจริตและประพฤติมิชอบ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คู่มือหรือแนวทางการดำเนินการต่อเรื่องร้องเรียนที่เกี่ยวข้องกับการทุจริตและประพฤติมิชอบของเจ้าหน้าที่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มีข้อมูลรายละเอียดของการปฏิบัติงาน เช่น รายละเอียดวิธีการที่บุคคลภายนอกจะทำการร้องเรียน รายละเอียดขั้นตอนหรือวิธีการในการจัดการต่อเรื่องร้องเรียน ส่วนงานที่รับผิดชอบ ระยะเวลาดำเนินการ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ช่องทางแจ้งเรื่องร้องเรียนการทุจริตและประพฤติมิชอบ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ช่องทางที่บุคคลภายนอกสามารถแจ้งเรื่องร้องเรียนเกี่ยวกับการทุจริตและประพฤติมิชอบของเจ้าหน้าที่ของหน่วยงานผ่านทางช่องทางออนไลน์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สามารถเข้าถึงหรือเชื่อมโยงไปยังช่องทางข้างต้นได้จากเว็บไซต์หลักของหน่วยงาน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ข้อมูลเชิงสถิติเรื่องร้องเรียนการทุจริตและประพฤติมิชอบประจำปี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แสดงข้อมูลสถิติเรื่องร้องเรียนการทุจริตและประพฤติมิชอบของเจ้าหน้าที่ของหน่วยงาน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มีข้อมูลความก้าวหน้าการจัดการเรื่องร้องเรียน เช่น จำนวนเรื่อง เรื่องที่ดำเนินการแล้วเสร็จ เรื่องที่อยู่ระหว่างดำเนินการ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(กรณีไม่มีเรื่องร้องเรียนให้ระบุไม่มีเรื่องร้องเรียน)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371" y="8629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4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914953"/>
              </p:ext>
            </p:extLst>
          </p:nvPr>
        </p:nvGraphicFramePr>
        <p:xfrm>
          <a:off x="76200" y="533400"/>
          <a:ext cx="8610600" cy="6249013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1219200"/>
                <a:gridCol w="2251428"/>
                <a:gridCol w="3109384"/>
                <a:gridCol w="1116188"/>
              </a:tblGrid>
              <a:tr h="450617">
                <a:tc>
                  <a:txBody>
                    <a:bodyPr/>
                    <a:lstStyle/>
                    <a:p>
                      <a:pPr marL="0" marR="0" indent="215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แบบ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4038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น้ำหนัก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ตัวชี้วัด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ตัวชี้วัดย่อย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ข้อคำถาม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5309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IIT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54038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30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การปฏิบัติหน้าที่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การใช้งบประมาณ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การใช้อำนาจ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0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การใช้ทรัพย์สินของราชการ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การแก้ไขปัญหาการทุจริต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530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EIT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54038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30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คุณภาพการดำเนินงาน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ประสิทธิภาพการสื่อสาร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การปรับปรุงการทำงาน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–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5309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OIT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rowSpan="7">
                  <a:txBody>
                    <a:bodyPr/>
                    <a:lstStyle/>
                    <a:p>
                      <a:pPr marL="0" marR="0" indent="54038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40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การเปิดเผยข้อมูล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ข้อมูลพื้นฐาน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9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การบริหารงาน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8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การบริหารเงินงบประมาณ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7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450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การบริหารและพัฒนาทรัพยากรบุคคล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4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5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การส่งเสริมความโปร่งใส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5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450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การป้องกันการทุจริต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การดำเนินการเพื่อป้องกันการทุจริต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8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450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มาตรการภายในเพื่อป้องกันการทุจริต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"/>
            <a:ext cx="609600" cy="60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4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/>
                <a:ea typeface="Calibri"/>
              </a:rPr>
              <a:t>OIT</a:t>
            </a:r>
            <a:r>
              <a:rPr lang="th-TH" sz="2800" b="1" dirty="0" smtClean="0">
                <a:latin typeface="TH SarabunPSK"/>
                <a:ea typeface="Calibri"/>
              </a:rPr>
              <a:t> </a:t>
            </a:r>
            <a:r>
              <a:rPr lang="th-TH" sz="2800" b="1" dirty="0">
                <a:ea typeface="Calibri"/>
                <a:cs typeface="TH SarabunPSK"/>
              </a:rPr>
              <a:t>ตัวชี้วัดที่ 9 การเปิดเผย</a:t>
            </a:r>
            <a:r>
              <a:rPr lang="th-TH" sz="2800" b="1" dirty="0" smtClean="0">
                <a:ea typeface="Calibri"/>
                <a:cs typeface="TH SarabunPSK"/>
              </a:rPr>
              <a:t>ข้อมูล </a:t>
            </a:r>
            <a:r>
              <a:rPr lang="th-TH" sz="2800" b="1" dirty="0">
                <a:ea typeface="Calibri"/>
                <a:cs typeface="TH SarabunPSK"/>
              </a:rPr>
              <a:t>9.5 การส่งเสริมความโปร่งใส</a:t>
            </a:r>
            <a:endParaRPr lang="en-US" sz="28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09600" y="914400"/>
            <a:ext cx="289438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การเปิดโอกาสให้เกิดการมีส่วนร่วม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243209"/>
              </p:ext>
            </p:extLst>
          </p:nvPr>
        </p:nvGraphicFramePr>
        <p:xfrm>
          <a:off x="457200" y="1447800"/>
          <a:ext cx="8382000" cy="3504946"/>
        </p:xfrm>
        <a:graphic>
          <a:graphicData uri="http://schemas.openxmlformats.org/drawingml/2006/table">
            <a:tbl>
              <a:tblPr firstRow="1" firstCol="1" bandRow="1"/>
              <a:tblGrid>
                <a:gridCol w="638664"/>
                <a:gridCol w="2117676"/>
                <a:gridCol w="5625660"/>
              </a:tblGrid>
              <a:tr h="286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33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ช่องทางการรับฟังความคิดเห็น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ช่องทางที่บุคคลภายนอกสามารถแสดงความคิดเห็นต่อการดำเนินงานตามอำนาจหน้าที่หรือภารกิจของหน่วยงานผ่านทางช่องทางออนไลน์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สามารถเข้าถึงหรือเชื่อมโยงไปยังช่องทางข้างต้นได้จากเว็บไซต์หลักของหน่วยงาน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การเปิดโอกาสให้เกิดการมีส่วนร่วม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แสดงการดำเนินการหรือกิจกรรมที่แสดงถึงการเปิด</a:t>
                      </a:r>
                      <a:r>
                        <a:rPr lang="th-TH" sz="20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โอกาสให้</a:t>
                      </a: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ผู้มีส่วนได้ส่วนเสียได้มีส่วนร่วมในการดำเนินงานตาม</a:t>
                      </a:r>
                      <a:r>
                        <a:rPr lang="th-TH" sz="20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ภารกิจของ</a:t>
                      </a: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หน่วยงาน เช่น ร่วมวางแผน ร่วมดำเนินการ ร่วม</a:t>
                      </a:r>
                      <a:r>
                        <a:rPr lang="th-TH" sz="20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แลกเปลี่ยนความ</a:t>
                      </a: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คิดเห็น หรือร่วมติดตามประเมินผล เป็นต้น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74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2400"/>
            <a:ext cx="8643668" cy="8150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OIT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ตัวชี้วัดที่ 10 การป้องกันการ</a:t>
            </a:r>
            <a:r>
              <a:rPr lang="th-TH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ทุจริต </a:t>
            </a:r>
            <a:r>
              <a:rPr lang="en-US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10.1 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การดำเนินการเพื่อป้องกันการทุจริต</a:t>
            </a:r>
            <a:r>
              <a:rPr lang="th-TH" sz="2800" dirty="0" smtClean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81000" y="967441"/>
            <a:ext cx="243848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9750" algn="thaiDist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เจตจำนงสุจริตของผู้บริหาร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471002"/>
              </p:ext>
            </p:extLst>
          </p:nvPr>
        </p:nvGraphicFramePr>
        <p:xfrm>
          <a:off x="381000" y="1600200"/>
          <a:ext cx="8350470" cy="3263359"/>
        </p:xfrm>
        <a:graphic>
          <a:graphicData uri="http://schemas.openxmlformats.org/drawingml/2006/table">
            <a:tbl>
              <a:tblPr firstRow="1" firstCol="1" bandRow="1"/>
              <a:tblGrid>
                <a:gridCol w="636262"/>
                <a:gridCol w="2109710"/>
                <a:gridCol w="5604498"/>
              </a:tblGrid>
              <a:tr h="29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60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เจตจำนงสุจริตของผู้บริหาร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แสดงเนื้อหาเจตนารมณ์หรือคำมั่นว่าจะปฏิบัติหน้าที่และบริหารหน่วยงานอย่างซื่อสัตย์สุจริต โปร่งใสและเป็นไปตามหลักธรรมาภิบาล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ดำเนินการโดยผู้บริหารสูงสุดคนปัจจุบันของหน่วยงาน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3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การมีส่วนร่วมของผู้บริหาร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แสดงการดำเนินการหรือกิจกรรมที่แสดงถึงการมีส่วนร่วมของผู้บริหารสูงสุดคนปัจจุบัน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เป็นการดำเนินการหรือกิจกรรมที่แสดงให้เห็นถึงการให้ความสำคัญกับการปรับปรุง พัฒนา และส่งเสริมหน่วยงานด้านคุณธรรมและโปร่งใส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719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1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13426"/>
            <a:ext cx="86868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OIT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ตัวชี้วัดที่ 10 การป้องกันการ</a:t>
            </a:r>
            <a:r>
              <a:rPr lang="th-TH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ทุจริต </a:t>
            </a:r>
            <a:r>
              <a:rPr lang="en-US" sz="2800" b="1" dirty="0">
                <a:latin typeface="TH SarabunPSK" pitchFamily="34" charset="-34"/>
                <a:ea typeface="Calibri"/>
                <a:cs typeface="TH SarabunPSK" pitchFamily="34" charset="-34"/>
              </a:rPr>
              <a:t>10.1 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การดำเนินการเพื่อป้องกันการทุจริต</a:t>
            </a:r>
            <a:r>
              <a:rPr lang="th-TH" sz="2800" dirty="0" smtClean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81000" y="914400"/>
            <a:ext cx="343715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9750" algn="thaiDist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การประเมินความเสี่ยงเพื่อป้องกันการทุจริต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98844"/>
              </p:ext>
            </p:extLst>
          </p:nvPr>
        </p:nvGraphicFramePr>
        <p:xfrm>
          <a:off x="407276" y="1325282"/>
          <a:ext cx="8279524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630856"/>
                <a:gridCol w="2091786"/>
                <a:gridCol w="5556882"/>
              </a:tblGrid>
              <a:tr h="28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04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การประเมินความเสี่ยงการทุจริตประจำปี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การประเมินความเสี่ยงของการดำเนินงานหรือการปฏิบัติหน้าที่ที่อาจก่อให้เกิดการทุจริตหรือก่อให้เกิดการขัดกันระหว่างผลประโยชน์ส่วนตนกับผลประโยชน์ส่วนรวม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มีข้อมูลรายละเอียดของผลการประเมิน เช่น เหตุการณ์ความเสี่ยงและระดับของความเสี่ยง มาตรการและการดำเนินการในการบริหารจัดการความเสี่ยง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การดำเนินการเพื่อจัดการความเสี่ยงการทุจริต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การดำเนินการหรือกิจกรรมที่แสดงถึงการจัดการความเสี่ยงในกรณีที่อาจก่อให้เกิดการทุจริตหรือก่อให้เกิดการขัดกันระหว่างผลประโยชน์ส่วนตนกับผลประโยชน์ส่วนรวมของ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ิจกรรมหรือการดำเนินการที่สอดคล้องกับมาตรการหรือการดำเนินการเพื่อบริหารจัดการความเสี่ยงตามข้อ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8626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1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505" y="316302"/>
            <a:ext cx="88392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OIT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ตัวชี้วัดที่ 10 การป้องกันการ</a:t>
            </a:r>
            <a:r>
              <a:rPr lang="th-TH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ทุจริต </a:t>
            </a:r>
            <a:r>
              <a:rPr lang="en-US" sz="2800" b="1" dirty="0">
                <a:latin typeface="TH SarabunPSK" pitchFamily="34" charset="-34"/>
                <a:ea typeface="Calibri"/>
                <a:cs typeface="TH SarabunPSK" pitchFamily="34" charset="-34"/>
              </a:rPr>
              <a:t>10.1 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การดำเนินการเพื่อป้องกันการทุจริต</a:t>
            </a:r>
            <a:r>
              <a:rPr lang="th-TH" sz="2800" dirty="0" smtClean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70423" y="990600"/>
            <a:ext cx="266771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9750" algn="thaiDist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การเสริมสร้างวัฒนธรรมองค์กร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27880"/>
              </p:ext>
            </p:extLst>
          </p:nvPr>
        </p:nvGraphicFramePr>
        <p:xfrm>
          <a:off x="381000" y="1524000"/>
          <a:ext cx="8534401" cy="1752600"/>
        </p:xfrm>
        <a:graphic>
          <a:graphicData uri="http://schemas.openxmlformats.org/drawingml/2006/table">
            <a:tbl>
              <a:tblPr firstRow="1" firstCol="1" bandRow="1"/>
              <a:tblGrid>
                <a:gridCol w="650277"/>
                <a:gridCol w="2156179"/>
                <a:gridCol w="5727945"/>
              </a:tblGrid>
              <a:tr h="295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82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การเสริมสร้างวัฒนธรรมองค์กร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การดำเนินการหรือกิจกรรมที่แสดงถึงการเสริมสร้างวัฒนธรรมองค์กรให้เจ้าหน้าที่ของหน่วยงานมีทัศนคติ ค่านิยม ในการปฏิบัติงานอย่างซื่อสัตย์สุจริต อย่างชัดเจน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150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75" y="271014"/>
            <a:ext cx="86106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OIT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ตัวชี้วัดที่ 10 การป้องกันการ</a:t>
            </a:r>
            <a:r>
              <a:rPr lang="th-TH" sz="28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ทุจริต </a:t>
            </a:r>
            <a:r>
              <a:rPr lang="en-US" sz="2800" b="1" dirty="0">
                <a:latin typeface="TH SarabunPSK" pitchFamily="34" charset="-34"/>
                <a:ea typeface="Calibri"/>
                <a:cs typeface="TH SarabunPSK" pitchFamily="34" charset="-34"/>
              </a:rPr>
              <a:t>10.1 </a:t>
            </a:r>
            <a:r>
              <a:rPr lang="th-TH" sz="2800" b="1" dirty="0">
                <a:latin typeface="TH SarabunPSK" pitchFamily="34" charset="-34"/>
                <a:ea typeface="Calibri"/>
                <a:cs typeface="TH SarabunPSK" pitchFamily="34" charset="-34"/>
              </a:rPr>
              <a:t>การดำเนินการเพื่อป้องกันการทุจริต</a:t>
            </a:r>
            <a:r>
              <a:rPr lang="th-TH" sz="2800" dirty="0" smtClean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33400" y="838200"/>
            <a:ext cx="207460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9750" algn="thaiDist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แผนป้องกันการทุจริต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96983"/>
              </p:ext>
            </p:extLst>
          </p:nvPr>
        </p:nvGraphicFramePr>
        <p:xfrm>
          <a:off x="304800" y="1249081"/>
          <a:ext cx="8534399" cy="5496361"/>
        </p:xfrm>
        <a:graphic>
          <a:graphicData uri="http://schemas.openxmlformats.org/drawingml/2006/table">
            <a:tbl>
              <a:tblPr firstRow="1" firstCol="1" bandRow="1"/>
              <a:tblGrid>
                <a:gridCol w="650276"/>
                <a:gridCol w="2156179"/>
                <a:gridCol w="5727944"/>
              </a:tblGrid>
              <a:tr h="27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7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แผนปฏิบัติการป้องกันการทุจริต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แผนปฏิบัติการที่มีวัตถุประสงค์เพื่อป้องกันการทุจริตหรือพัฒนาด้านคุณธรรมและความโปร่งใสของหน่วยงา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มีข้อมูลรายละเอียดของแผนฯ เช่น โครงการ กิจกรรม งบประมาณ ช่วงเวลาดำเนินการ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เป็นแผนที่มีระยะเวลาบังคับใช้ครอบคลุมปี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40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รายงานการกำกับติดตามการดำเนินการป้องกันการทุจริตประจำปี รอบ 6 เดือน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แสดงความก้าวหน้าในการดำเนินงานตามแผนปฏิบัติการป้องกันการทุจริต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มีข้อมูลรายละเอียดความก้าวหน้า เช่น ความก้าวหน้าการดำเนินการแต่ละโครงการ/กิจกรรม รายละเอียดงบประมาณที่ใช้ดำเนินงาน เป็นต้น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เป็นข้อมูลในระยะเวลา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 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เดือนแรกของปี พ.ศ. </a:t>
                      </a: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41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รายงานผลการดำเนินการป้องกันการทุจริตประจำปี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แสดงผลการดำเนินงานตามแผนปฏิบัติการป้องกันการทุจริต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มีข้อมูลรายละเอียดสรุปผลการดำเนินการ เช่น ผลการดำเนินการโครงการหรือกิจกรรม ผลการใช้จ่ายงบประมาณ ปัญหา อุปสรรค ข้อเสนอแนะ ผลสัมฤทธิ์ตามเป้าหมาย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ใช้รายงานผลของปี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314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3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5403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90170" algn="l"/>
              </a:tabLst>
            </a:pPr>
            <a:r>
              <a:rPr lang="en-US" sz="2800" b="1" dirty="0" smtClean="0">
                <a:latin typeface="TH SarabunPSK"/>
                <a:ea typeface="Calibri"/>
              </a:rPr>
              <a:t>OIT</a:t>
            </a:r>
            <a:r>
              <a:rPr lang="th-TH" sz="2800" b="1" dirty="0">
                <a:ea typeface="Calibri"/>
                <a:cs typeface="TH SarabunPSK"/>
              </a:rPr>
              <a:t>ตัวชี้วัดที่ 10 การป้องกันการ</a:t>
            </a:r>
            <a:r>
              <a:rPr lang="th-TH" sz="2800" b="1" dirty="0" smtClean="0">
                <a:ea typeface="Calibri"/>
                <a:cs typeface="TH SarabunPSK"/>
              </a:rPr>
              <a:t>ทุจริต </a:t>
            </a:r>
            <a:r>
              <a:rPr lang="th-TH" sz="2800" b="1" dirty="0">
                <a:ea typeface="Calibri"/>
                <a:cs typeface="TH SarabunPSK"/>
              </a:rPr>
              <a:t>10.2 มาตรการภายในเพื่อป้องกันการทุจริต</a:t>
            </a:r>
            <a:endParaRPr lang="en-US" sz="2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6200" y="914400"/>
            <a:ext cx="58674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thaiDist">
              <a:lnSpc>
                <a:spcPct val="115000"/>
              </a:lnSpc>
              <a:tabLst>
                <a:tab pos="-90170" algn="l"/>
              </a:tabLst>
            </a:pPr>
            <a:r>
              <a:rPr lang="th-TH" b="1" dirty="0">
                <a:ea typeface="Calibri"/>
                <a:cs typeface="TH SarabunPSK"/>
              </a:rPr>
              <a:t>มาตรการส่งเสริมความโปร่งใสและป้องกันการทุจริตภายในหน่วยงาน</a:t>
            </a:r>
            <a:endParaRPr lang="en-US" sz="1200" dirty="0">
              <a:ea typeface="Calibri"/>
              <a:cs typeface="Cordia New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908892"/>
              </p:ext>
            </p:extLst>
          </p:nvPr>
        </p:nvGraphicFramePr>
        <p:xfrm>
          <a:off x="228600" y="1447800"/>
          <a:ext cx="86868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661888"/>
                <a:gridCol w="2194682"/>
                <a:gridCol w="5830230"/>
              </a:tblGrid>
              <a:tr h="2558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องค์ประกอบด้านข้อมูล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069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o42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มาตรการส่งเสริมคุณธรรมและความโปร่งใสภายในหน่วยงาน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แสดงการวิเคราะห์ผลการประเมินคุณธรรมและความโปร่งใสในการดำเนินงานของหน่วยงานภาครัฐ ในปี พ.ศ.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2562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มีข้อมูลรายละเอียดการวิเคราะห์ เช่น ประเด็นที่เป็นข้อบกพร่องหรือจุดอ่อนที่จะต้องแก้ไขโดยเร่งด่วน ประเด็นที่จะต้องพัฒนาให้ดีขึ้น แนวทางการนำผลการวิเคราะห์ไปสู่การปฏิบัติของหน่วยงาน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มีมาตรการเพื่อขับเคลื่อนการส่งเสริมคุณธรรมและความโปร่งใสภายในหน่วยงานให้ดีขึ้น ซึ่งสอดคล้องตามผลการวิเคราะห์ฯ โดยมีรายละเอียดต่างๆ เช่น การกำหนดผู้รับผิดชอบหรือผู้ที่เกี่ยวข้อง การกำหนดขั้นตอนหรือวิธีการปฏิบัติ  การกำหนดแนวทางการกำกับติดตามให้นำไปสู่การปฏิบัติและการรายงานผล เป็นต้น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o43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การดำเนินการตามมาตรการส่งเสริมคุณธรรมและความโปร่งใสภายในหน่วยงาน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แสดงผลการดำเนินการตามมาตรการเพื่อส่งเสริมคุณธรรมและความโปร่งใสภายในหน่วยงาน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มีข้อมูลรายละเอียดการนำมาตรการเพื่อส่งเสริมคุณธรรมและความโปร่งใสภายในหน่วยงานในข้อ </a:t>
                      </a:r>
                      <a:r>
                        <a:rPr lang="en-US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O42</a:t>
                      </a:r>
                      <a:r>
                        <a:rPr lang="th-TH" sz="2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ไปสู่การปฏิบัติอย่างเป็นรูปธรรม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marR="0" lvl="0" indent="-3429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H SarabunPSK"/>
                        <a:buChar char="o"/>
                        <a:tabLst>
                          <a:tab pos="132715" algn="l"/>
                        </a:tabLst>
                      </a:pPr>
                      <a:r>
                        <a:rPr lang="th-TH" sz="20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เป็นการดำเนินการในปี พ.ศ. 2563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8258" marR="58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0065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8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ผู้รับผิดชอบข้อมูล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พื้นฐานเพื่อ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การประเมิน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ITA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ปี 2563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45985"/>
              </p:ext>
            </p:extLst>
          </p:nvPr>
        </p:nvGraphicFramePr>
        <p:xfrm>
          <a:off x="228600" y="1524000"/>
          <a:ext cx="8686800" cy="4744796"/>
        </p:xfrm>
        <a:graphic>
          <a:graphicData uri="http://schemas.openxmlformats.org/drawingml/2006/table">
            <a:tbl>
              <a:tblPr firstRow="1" firstCol="1" bandRow="1"/>
              <a:tblGrid>
                <a:gridCol w="537754"/>
                <a:gridCol w="1748246"/>
                <a:gridCol w="5105400"/>
                <a:gridCol w="1295400"/>
              </a:tblGrid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ลำดับ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หน่วยงาน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ข้อมูลที่รับผิดชอบ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หมายเหตุ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กลุ่มเทคโนโลยีสารสนเทศ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O1, O2, O3, O5, O8, O9, O30, O32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EITA, </a:t>
                      </a:r>
                      <a:r>
                        <a:rPr lang="en-US" sz="18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IITA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err="1">
                          <a:effectLst/>
                          <a:latin typeface="Calibri"/>
                          <a:ea typeface="Calibri"/>
                          <a:cs typeface="TH SarabunPSK"/>
                        </a:rPr>
                        <a:t>กบค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O1, O2, O25, O26, O27, O28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r>
                        <a:rPr lang="th-TH" sz="1800" dirty="0" smtClean="0">
                          <a:effectLst/>
                          <a:latin typeface="+mn-lt"/>
                          <a:ea typeface="Calibri"/>
                          <a:cs typeface="TH SarabunPSK"/>
                        </a:rPr>
                        <a:t>ทุกหน่วยงาน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กองกฎหมาย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O3, O6, O29, O31, O33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กลุ่มประชาสัมพันธ์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O5, O7, O35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กลุ่มคลัง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O13, O14, O15, O16, O17, O21, O22, O23, O24, O40, O41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สำนักบริหาร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O40, O41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กลุ่มตรวจสอบภายใน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O36, O37, O40, O41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กลุ่มพัฒนาระบบบริหาร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O16, O17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ศูนย์คุ้มครองฯ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O29, O30, O31, O32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ศูนย์บริการแบบเบ็ดเสร็จฯ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O13, O14, O15,O16, O17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กอง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หลัก (</a:t>
                      </a:r>
                      <a:r>
                        <a:rPr lang="th-TH" sz="1800" dirty="0" err="1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วศ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. แบบ, </a:t>
                      </a:r>
                      <a:r>
                        <a:rPr lang="th-TH" sz="1800" dirty="0" err="1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สพรศ</a:t>
                      </a:r>
                      <a:r>
                        <a:rPr lang="th-TH" sz="1800" baseline="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  <a:r>
                        <a:rPr lang="th-TH" sz="1800" dirty="0" err="1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กสพส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, </a:t>
                      </a:r>
                      <a:r>
                        <a:rPr lang="th-TH" sz="1800" dirty="0" err="1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สรป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, </a:t>
                      </a:r>
                      <a:r>
                        <a:rPr lang="th-TH" sz="1800" dirty="0" err="1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สช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, ส)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O13, O14, O15, O16, O17, O21, O22, O23, O24, </a:t>
                      </a:r>
                      <a:r>
                        <a:rPr lang="en-US" sz="18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O32,</a:t>
                      </a:r>
                      <a:r>
                        <a:rPr lang="en-US" sz="1800" baseline="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O33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err="1">
                          <a:effectLst/>
                          <a:latin typeface="Calibri"/>
                          <a:ea typeface="Calibri"/>
                          <a:cs typeface="TH SarabunPSK"/>
                        </a:rPr>
                        <a:t>ศบส</a:t>
                      </a: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. </a:t>
                      </a:r>
                      <a:r>
                        <a:rPr lang="th-TH" sz="1800" dirty="0" err="1">
                          <a:effectLst/>
                          <a:latin typeface="Calibri"/>
                          <a:ea typeface="Calibri"/>
                          <a:cs typeface="TH SarabunPSK"/>
                        </a:rPr>
                        <a:t>สสม</a:t>
                      </a: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13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14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15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16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17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21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22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23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24</a:t>
                      </a: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, O</a:t>
                      </a:r>
                      <a:r>
                        <a:rPr lang="th-TH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13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กคจ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O1, O2, O3,O29, O34, O35, O36, O37, O38, O39, O40, O41, O42, O43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10065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1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>
                <a:ea typeface="Calibri"/>
                <a:cs typeface="TH SarabunPSK"/>
              </a:rPr>
              <a:t>กรอบระยะเวลาการประเมิน</a:t>
            </a:r>
            <a:endParaRPr lang="en-US" sz="40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921485"/>
              </p:ext>
            </p:extLst>
          </p:nvPr>
        </p:nvGraphicFramePr>
        <p:xfrm>
          <a:off x="381000" y="1447799"/>
          <a:ext cx="8001000" cy="4045836"/>
        </p:xfrm>
        <a:graphic>
          <a:graphicData uri="http://schemas.openxmlformats.org/drawingml/2006/table">
            <a:tbl>
              <a:tblPr firstRow="1" firstCol="1" bandRow="1"/>
              <a:tblGrid>
                <a:gridCol w="500417"/>
                <a:gridCol w="3372738"/>
                <a:gridCol w="698845"/>
                <a:gridCol w="609600"/>
                <a:gridCol w="685800"/>
                <a:gridCol w="685800"/>
                <a:gridCol w="685800"/>
                <a:gridCol w="762000"/>
              </a:tblGrid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630555" algn="l"/>
                        </a:tabLs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630555" algn="l"/>
                        </a:tabLs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กิจกรรม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เม.ย.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พ.ค.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มิ.ย.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ก.ค.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ส.ค.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ก.ย.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ลงทะเบียนเข้าใช้งานระบบ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นำเข้าข้อมูลในการประเมิน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spc="1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เก็บข้อมูลแบบสำรวจ </a:t>
                      </a:r>
                      <a:r>
                        <a:rPr lang="en-US" sz="1800" b="1" spc="10" dirty="0">
                          <a:solidFill>
                            <a:srgbClr val="FF000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IIT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spc="1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เก็บข้อมูลแบบสำรวจ </a:t>
                      </a:r>
                      <a:r>
                        <a:rPr lang="en-US" sz="1800" b="1" spc="10" dirty="0">
                          <a:solidFill>
                            <a:srgbClr val="0070C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EIT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spc="1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ตอบแบบสำรวจ </a:t>
                      </a:r>
                      <a:r>
                        <a:rPr lang="en-US" sz="1800" b="1" spc="10" dirty="0">
                          <a:solidFill>
                            <a:srgbClr val="FF000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OIT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ตรวจและให้คะแนนแบบ </a:t>
                      </a: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OIT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ประมวลผลคะแนน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Calibri"/>
                          <a:ea typeface="Calibri"/>
                          <a:cs typeface="TH SarabunPSK"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วิเคราะห์ผลและให้ข้อเสนอแนะ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กลั่นกรองและนำเสนอผลการประเมินต่อ</a:t>
                      </a:r>
                      <a:r>
                        <a:rPr lang="th-TH" sz="18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คณะกรรมการ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ประกาศผลและเผยแพร่รายงานผลการประเมิน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1"/>
          <p:cNvCxnSpPr>
            <a:cxnSpLocks/>
          </p:cNvCxnSpPr>
          <p:nvPr/>
        </p:nvCxnSpPr>
        <p:spPr>
          <a:xfrm>
            <a:off x="4343400" y="1981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6" name="Straight Arrow Connector 1"/>
          <p:cNvCxnSpPr>
            <a:cxnSpLocks/>
          </p:cNvCxnSpPr>
          <p:nvPr/>
        </p:nvCxnSpPr>
        <p:spPr>
          <a:xfrm>
            <a:off x="4343400" y="2286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7" name="Straight Arrow Connector 1"/>
          <p:cNvCxnSpPr>
            <a:cxnSpLocks/>
          </p:cNvCxnSpPr>
          <p:nvPr/>
        </p:nvCxnSpPr>
        <p:spPr>
          <a:xfrm>
            <a:off x="5732464" y="2651185"/>
            <a:ext cx="113982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8" name="Straight Arrow Connector 1"/>
          <p:cNvCxnSpPr>
            <a:cxnSpLocks/>
          </p:cNvCxnSpPr>
          <p:nvPr/>
        </p:nvCxnSpPr>
        <p:spPr>
          <a:xfrm>
            <a:off x="5732463" y="2984740"/>
            <a:ext cx="113982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9" name="Straight Arrow Connector 1"/>
          <p:cNvCxnSpPr>
            <a:cxnSpLocks/>
          </p:cNvCxnSpPr>
          <p:nvPr/>
        </p:nvCxnSpPr>
        <p:spPr>
          <a:xfrm>
            <a:off x="6326188" y="3648974"/>
            <a:ext cx="54610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0" name="Straight Arrow Connector 1"/>
          <p:cNvCxnSpPr>
            <a:cxnSpLocks/>
          </p:cNvCxnSpPr>
          <p:nvPr/>
        </p:nvCxnSpPr>
        <p:spPr>
          <a:xfrm>
            <a:off x="7018772" y="3982528"/>
            <a:ext cx="51117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1" name="Straight Arrow Connector 1"/>
          <p:cNvCxnSpPr>
            <a:cxnSpLocks/>
          </p:cNvCxnSpPr>
          <p:nvPr/>
        </p:nvCxnSpPr>
        <p:spPr>
          <a:xfrm>
            <a:off x="7018772" y="4356339"/>
            <a:ext cx="52228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2" name="Straight Arrow Connector 1"/>
          <p:cNvCxnSpPr>
            <a:cxnSpLocks/>
          </p:cNvCxnSpPr>
          <p:nvPr/>
        </p:nvCxnSpPr>
        <p:spPr>
          <a:xfrm>
            <a:off x="7772400" y="5334000"/>
            <a:ext cx="522287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3" name="Straight Arrow Connector 1"/>
          <p:cNvCxnSpPr>
            <a:cxnSpLocks/>
          </p:cNvCxnSpPr>
          <p:nvPr/>
        </p:nvCxnSpPr>
        <p:spPr>
          <a:xfrm>
            <a:off x="7068763" y="4800600"/>
            <a:ext cx="52228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4" name="Straight Arrow Connector 1"/>
          <p:cNvCxnSpPr>
            <a:cxnSpLocks/>
          </p:cNvCxnSpPr>
          <p:nvPr/>
        </p:nvCxnSpPr>
        <p:spPr>
          <a:xfrm>
            <a:off x="5638800" y="3332672"/>
            <a:ext cx="54610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682" y="4314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52600" y="1143000"/>
            <a:ext cx="3048000" cy="6095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เป้าหมายมีไว้ให้พุ่งชน </a:t>
            </a:r>
            <a:endParaRPr lang="en-US" b="1" dirty="0" smtClean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218487564"/>
              </p:ext>
            </p:extLst>
          </p:nvPr>
        </p:nvGraphicFramePr>
        <p:xfrm>
          <a:off x="16002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1981200" y="5719313"/>
            <a:ext cx="3048000" cy="6095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h-TH" b="1" dirty="0" smtClean="0"/>
              <a:t>คนสำราญ งานสำเร็จ</a:t>
            </a:r>
            <a:endParaRPr lang="en-US" b="1" dirty="0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25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305800" cy="550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2828" y="5092005"/>
            <a:ext cx="34263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FF0000"/>
                </a:solidFill>
              </a:rPr>
              <a:t>20 </a:t>
            </a:r>
            <a:r>
              <a:rPr lang="en-US" sz="2800" b="1" dirty="0" smtClean="0">
                <a:solidFill>
                  <a:srgbClr val="FF0000"/>
                </a:solidFill>
              </a:rPr>
              <a:t>% </a:t>
            </a:r>
            <a:r>
              <a:rPr lang="th-TH" sz="2800" b="1" dirty="0" smtClean="0">
                <a:solidFill>
                  <a:srgbClr val="FF0000"/>
                </a:solidFill>
              </a:rPr>
              <a:t>เจ้าหน้าที่กลุ่มเป้าหมาย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th-TH" sz="2800" b="1" dirty="0" smtClean="0">
                <a:solidFill>
                  <a:srgbClr val="FF0000"/>
                </a:solidFill>
              </a:rPr>
              <a:t>เข้าร่วมตอบแบบประเมิน ในระบบ </a:t>
            </a:r>
            <a:r>
              <a:rPr lang="en-US" sz="2800" b="1" dirty="0" smtClean="0">
                <a:solidFill>
                  <a:srgbClr val="FF0000"/>
                </a:solidFill>
              </a:rPr>
              <a:t>ITAS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81000" y="255657"/>
            <a:ext cx="8382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</a:rPr>
              <a:t>การรับรู้ของผู้มีส่วนได้ส่วนเสียภายใน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r>
              <a:rPr lang="th-TH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Internal Integrity and Transparency Assessment: IIT)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08" y="9797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7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2400" dirty="0" smtClean="0">
                <a:solidFill>
                  <a:srgbClr val="0070C0"/>
                </a:solidFill>
              </a:rPr>
              <a:t>การรับรู้ของผู้มีส่วนได้ส่วนเสียภายนอก 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th-TH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External Integrity and Transparency Assessment: EIT)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84" y="914400"/>
            <a:ext cx="8534399" cy="579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92491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70C0"/>
                </a:solidFill>
              </a:rPr>
              <a:t>1. ส่งข้อมูลและช่องทางการติดต่อผู้รับบริการ ผู้มีส่วนได้ส่วนเสีย และผู้ขาย</a:t>
            </a:r>
          </a:p>
          <a:p>
            <a:pPr algn="ctr"/>
            <a:r>
              <a:rPr lang="th-TH" sz="2000" b="1" dirty="0" smtClean="0">
                <a:solidFill>
                  <a:srgbClr val="0070C0"/>
                </a:solidFill>
              </a:rPr>
              <a:t>ให้ </a:t>
            </a:r>
            <a:r>
              <a:rPr lang="th-TH" sz="2000" b="1" dirty="0" err="1" smtClean="0">
                <a:solidFill>
                  <a:srgbClr val="0070C0"/>
                </a:solidFill>
              </a:rPr>
              <a:t>กคจ</a:t>
            </a:r>
            <a:r>
              <a:rPr lang="th-TH" sz="2000" b="1" dirty="0" smtClean="0">
                <a:solidFill>
                  <a:srgbClr val="0070C0"/>
                </a:solidFill>
              </a:rPr>
              <a:t>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927538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</a:rPr>
              <a:t>2. </a:t>
            </a:r>
            <a:r>
              <a:rPr lang="th-TH" sz="2000" b="1" dirty="0" err="1" smtClean="0">
                <a:solidFill>
                  <a:srgbClr val="FF0000"/>
                </a:solidFill>
              </a:rPr>
              <a:t>ปชส</a:t>
            </a:r>
            <a:r>
              <a:rPr lang="th-TH" sz="2000" b="1" dirty="0" smtClean="0">
                <a:solidFill>
                  <a:srgbClr val="FF0000"/>
                </a:solidFill>
              </a:rPr>
              <a:t>.ให้ผู้รับบริการ ผู้มีส่วนได้ส่วนเสีย และผู้ขาย ตอบแบบการรับรู้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8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24800" cy="9445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400" dirty="0" smtClean="0">
                <a:solidFill>
                  <a:srgbClr val="0070C0"/>
                </a:solidFill>
              </a:rPr>
              <a:t>การเปิดเผยข้อมูลสาธารณะ </a:t>
            </a:r>
            <a:br>
              <a:rPr lang="th-TH" sz="2400" dirty="0" smtClean="0">
                <a:solidFill>
                  <a:srgbClr val="0070C0"/>
                </a:solidFill>
              </a:rPr>
            </a:br>
            <a:r>
              <a:rPr lang="th-TH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Open Data Integrity and Transparency Assessment: OIT)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6866"/>
            <a:ext cx="7924800" cy="53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371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On web only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834" y="5752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1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52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IIT</a:t>
            </a:r>
            <a:r>
              <a:rPr lang="th-TH" sz="3600" dirty="0" smtClean="0"/>
              <a:t>ตัวชี้วัดที่ 1 การปฏิบัติหน้าที่ </a:t>
            </a:r>
            <a:endParaRPr lang="en-US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299781"/>
              </p:ext>
            </p:extLst>
          </p:nvPr>
        </p:nvGraphicFramePr>
        <p:xfrm>
          <a:off x="457200" y="1295400"/>
          <a:ext cx="83819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i1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 บุคลากรในหน่วยงานของท่าน ปฏิบัติงาน/ให้บริการแก่ผู้มาติดต่อ ตามประเด็นดังต่อไปนี้ มากน้อยเพียงใด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เป็นไปตามขั้นตอนที่กำหนด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เป็นไปตามระยะเวลาที่กำหนด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31178"/>
              </p:ext>
            </p:extLst>
          </p:nvPr>
        </p:nvGraphicFramePr>
        <p:xfrm>
          <a:off x="457200" y="2743200"/>
          <a:ext cx="83819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 บุคลากรในหน่วยงานของท่าน ปฏิบัติงาน/ให้บริการแก่ผู้มาติดต่อทั่ว ๆ ไป กับผู้มาติดต่อที่รู้จักเป็นการส่วนตัว อย่างเท่าเทียมกัน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06991"/>
              </p:ext>
            </p:extLst>
          </p:nvPr>
        </p:nvGraphicFramePr>
        <p:xfrm>
          <a:off x="457200" y="3352800"/>
          <a:ext cx="83819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453399"/>
                <a:gridCol w="1178950"/>
                <a:gridCol w="916550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/>
                          <a:ea typeface="Calibri"/>
                          <a:cs typeface="+mn-cs"/>
                        </a:rPr>
                        <a:t>3 บุคลากรในหน่วยงานของท่าน มีพฤติกรรมในการปฏิบัติงาน ตามประเด็นดังต่อไปนี้ อย่างไร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 มุ่งผลสำเร็จของงาน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ให้ความสำคัญกับงานมากกว่าธุระส่วนตัว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พร้อมรับผิดชอบ หากความผิดพลาดเกิดจากตนเอง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732219"/>
              </p:ext>
            </p:extLst>
          </p:nvPr>
        </p:nvGraphicFramePr>
        <p:xfrm>
          <a:off x="457200" y="5105400"/>
          <a:ext cx="83819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6548899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4 บุคลากรในหน่วยงานของท่าน มีการเรียกรับสิ่งดังต่อไปนี้ จากผู้มาติดต่อ </a:t>
                      </a:r>
                      <a:b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เพื่อแลกกับการปฏิบัติงาน การอนุมัติ อนุญาต หรือให้บริการ หรือไม่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เงิน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ทรัพย์สิน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 ประโยชน์อื่น </a:t>
                      </a:r>
                      <a:r>
                        <a:rPr lang="th-TH" sz="1600" spc="-5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ๆ ที่อาจคำนวณเป็นเงินได้ เช่น การลดราคา การรับความบันเทิง เป็นต้น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1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721500"/>
              </p:ext>
            </p:extLst>
          </p:nvPr>
        </p:nvGraphicFramePr>
        <p:xfrm>
          <a:off x="457200" y="1295400"/>
          <a:ext cx="8381999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6548899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5 นอกเหนือจากการรับจากญาติหรือจากบุคคล ที่ให้กันในโอกาสต่าง ๆ โดยปกติตามขนบธรรมเนียม ประเพณี หรือวัฒนธรรม หรือให้กันตามมารยาทที่ปฏิบัติกันในสังคมแล้ว บุคลากรในหน่วยงานของท่าน มีการรับสิ่งดังต่อไปนี้ หรือไม่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เงิน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ทรัพย์สิน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ประโยชน์อื่น ๆ ที่อาจคำนวณเป็นเงินได้ เช่น การลดราคา การรับความบันเทิง เป็นต้น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944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IIT</a:t>
            </a:r>
            <a:r>
              <a:rPr lang="th-TH" sz="3600" dirty="0" smtClean="0"/>
              <a:t>ตัวชี้วัดที่ 1 การปฏิบัติหน้าที่ </a:t>
            </a:r>
            <a:endParaRPr lang="en-US" sz="3600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75297"/>
              </p:ext>
            </p:extLst>
          </p:nvPr>
        </p:nvGraphicFramePr>
        <p:xfrm>
          <a:off x="457200" y="3352800"/>
          <a:ext cx="8381999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6548899"/>
                <a:gridCol w="916550"/>
                <a:gridCol w="9165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 บุคลากรในหน่วยงานของท่าน มีการให้สิ่งดังต่อไปนี้ แก่บุคคลภายนอกหรือภาคเอกชน เพื่อสร้างความสัมพันธ์ที่ดีและคาดหวังให้มีการตอบแทนในอนาคต หรือไม่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ไม่มี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เงิน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ทรัพย์สิน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ประโยชน์อื่น ๆ เช่น การยกเว้นค่าบริการ การอำนวยความสะดวกเป็นกรณีพิเศษ เป็นต้น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74" y="10065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88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5532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effectLst/>
                <a:ea typeface="Calibri"/>
                <a:cs typeface="TH SarabunPSK"/>
              </a:rPr>
              <a:t>ตัวชี้วัดที่ 2 การใช้งบประมาณ</a:t>
            </a:r>
            <a:r>
              <a:rPr lang="th-TH" sz="3600" dirty="0" smtClean="0">
                <a:effectLst/>
                <a:ea typeface="Calibri"/>
                <a:cs typeface="TH SarabunPSK"/>
              </a:rPr>
              <a:t> </a:t>
            </a:r>
            <a:endParaRPr lang="en-US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604552"/>
              </p:ext>
            </p:extLst>
          </p:nvPr>
        </p:nvGraphicFramePr>
        <p:xfrm>
          <a:off x="609600" y="1295400"/>
          <a:ext cx="8153399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343400"/>
                <a:gridCol w="1135340"/>
                <a:gridCol w="891553"/>
                <a:gridCol w="891553"/>
                <a:gridCol w="891553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ประเด็นการประเมิน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ระดับ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น้อยที่สุดหรือไม่มีเลย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น้อย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มากที่สุด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7 ท่านรู้เกี่ยวกับแผนการใช้จ่ายงบประมาณประจำปี </a:t>
                      </a:r>
                      <a:b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</a:br>
                      <a:r>
                        <a:rPr lang="th-TH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ของหน่วยงานของท่าน มากน้อยเพียงใด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9958"/>
              </p:ext>
            </p:extLst>
          </p:nvPr>
        </p:nvGraphicFramePr>
        <p:xfrm>
          <a:off x="609600" y="2788920"/>
          <a:ext cx="81533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/>
                          <a:ea typeface="Calibri"/>
                          <a:cs typeface="+mn-cs"/>
                        </a:rPr>
                        <a:t>8 หน่วยงานของท่าน ใช้จ่ายงบประมาณ โดยคำนึงถึงประเด็นดังต่อไปนี้ มากน้อยเพียงใด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คุ้มค่า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ไม่บิดเบือนวัตถุประสงค์ของงบประมาณที่ตั้งไว้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270582"/>
              </p:ext>
            </p:extLst>
          </p:nvPr>
        </p:nvGraphicFramePr>
        <p:xfrm>
          <a:off x="609600" y="3962400"/>
          <a:ext cx="815339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9 หน่วยงานของท่าน ใช้จ่ายงบประมาณเพื่อประโยชน์ส่วนตัว กลุ่ม หรือพวกพ้อง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092106"/>
              </p:ext>
            </p:extLst>
          </p:nvPr>
        </p:nvGraphicFramePr>
        <p:xfrm>
          <a:off x="609601" y="4572000"/>
          <a:ext cx="8153401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6"/>
                <a:gridCol w="891554"/>
                <a:gridCol w="891554"/>
                <a:gridCol w="891554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 บุคลากรในหน่วยงานของท่าน มีการเบิก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จ่ายเงินที่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เป็นเท็จ เช่น ค่าทำงานล่วงเวลา ค่าวัสดุอุปกรณ์ 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หรือ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ค่าเดินทาง ฯลฯ มากน้อยเพียงใด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36502"/>
              </p:ext>
            </p:extLst>
          </p:nvPr>
        </p:nvGraphicFramePr>
        <p:xfrm>
          <a:off x="609600" y="5257800"/>
          <a:ext cx="8153399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4331943"/>
                <a:gridCol w="1146797"/>
                <a:gridCol w="891553"/>
                <a:gridCol w="891553"/>
                <a:gridCol w="89155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i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 หน่วยงานของท่าน มีการจัดซื้อจัดจ้าง/การจัดหาพัสดุ และการตรวจรับพัสดุในลักษณะดังต่อไปนี้ </a:t>
                      </a:r>
                      <a:r>
                        <a:rPr lang="th-TH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มาก</a:t>
                      </a:r>
                      <a:r>
                        <a:rPr lang="th-TH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น้อยเพียงใด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โปร่งใส ตรวจสอบได้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TH SarabunPSK"/>
                          <a:sym typeface="Wingdings"/>
                        </a:rPr>
                        <a:t></a:t>
                      </a: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 เอื้อประโยชน์ให้ผู้ประกอบการรายใดรายหนึ่ง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026" y="8626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69645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4633</Words>
  <Application>Microsoft Office PowerPoint</Application>
  <PresentationFormat>นำเสนอทางหน้าจอ (4:3)</PresentationFormat>
  <Paragraphs>939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ชุดรูปแบบของ Office</vt:lpstr>
      <vt:lpstr>ITA  กรมสนับสนุนบริการสุขภาพ พ.ศ.2563</vt:lpstr>
      <vt:lpstr>องค์ประกอบการประเมิน ITA</vt:lpstr>
      <vt:lpstr>งานนำเสนอ PowerPoint</vt:lpstr>
      <vt:lpstr>งานนำเสนอ PowerPoint</vt:lpstr>
      <vt:lpstr>การรับรู้ของผู้มีส่วนได้ส่วนเสียภายนอก  (External Integrity and Transparency Assessment: EIT)</vt:lpstr>
      <vt:lpstr>การเปิดเผยข้อมูลสาธารณะ  (Open Data Integrity and Transparency Assessment: OIT)</vt:lpstr>
      <vt:lpstr>IITตัวชี้วัดที่ 1 การปฏิบัติหน้าที่ </vt:lpstr>
      <vt:lpstr>IITตัวชี้วัดที่ 1 การปฏิบัติหน้าที่ </vt:lpstr>
      <vt:lpstr>ตัวชี้วัดที่ 2 การใช้งบประมาณ </vt:lpstr>
      <vt:lpstr>ตัวชี้วัดที่ 2 การใช้งบประมาณ </vt:lpstr>
      <vt:lpstr>ตัวชี้วัดที่ 3 การใช้อำนาจ </vt:lpstr>
      <vt:lpstr>ตัวชี้วัดที่ 4 การใช้ทรัพย์สินของราชการ </vt:lpstr>
      <vt:lpstr>ตัวชี้วัดที่ 5 การแก้ไขปัญหาการทุจริต </vt:lpstr>
      <vt:lpstr>ตัวชี้วัดที่ 5 การแก้ไขปัญหาการทุจริต (ต่อ) </vt:lpstr>
      <vt:lpstr>EIT ตัวชี้วัดที่ 6 คุณภาพการดำเนินงาน  </vt:lpstr>
      <vt:lpstr>EIT ตัวชี้วัดที่ 6 คุณภาพการดำเนินงาน (ต่อ)  </vt:lpstr>
      <vt:lpstr>ตัวชี้วัดที่ 7 ประสิทธิภาพการสื่อสาร </vt:lpstr>
      <vt:lpstr>ตัวชี้วัดที่ 8 การปรับปรุงระบบการทำงาน </vt:lpstr>
      <vt:lpstr>OIT ตัวชี้วัดที่ 9 การเปิดเผยข้อมูล 9.1 ข้อมูลพื้นฐาน</vt:lpstr>
      <vt:lpstr>OIT ตัวชี้วัดที่ 9 การเปิดเผยข้อมูล 9.1 ข้อมูลพื้นฐาน (ต่อ)</vt:lpstr>
      <vt:lpstr>OIT ตัวชี้วัดที่ 9 การเปิดเผยข้อมูล 9.2 การบริหารงาน</vt:lpstr>
      <vt:lpstr>OIT ตัวชี้วัดที่ 9 การเปิดเผยข้อมูล 9.2 การบริหารงาน</vt:lpstr>
      <vt:lpstr>OIT ตัวชี้วัดที่ 9 การเปิดเผยข้อมูล 9.2 การบริหารงาน</vt:lpstr>
      <vt:lpstr>OIT ตัวชี้วัดที่ 9 การเปิดเผยข้อมูล 9.3 การบริหารเงินงบประมาณ</vt:lpstr>
      <vt:lpstr>OIT ตัวชี้วัดที่ 9 การเปิดเผยข้อมูล 9.3 การบริหารเงินงบประมาณ</vt:lpstr>
      <vt:lpstr>OIT ตัวชี้วัดที่ 9 การเปิดเผยข้อมูล 9.3 การบริหารเงินงบประมาณ</vt:lpstr>
      <vt:lpstr>OIT ตัวชี้วัดที่ 9 การเปิดเผยข้อมูล 9.4 การบริหารและพัฒนาทรัพยากรบุคคล</vt:lpstr>
      <vt:lpstr>OIT ตัวชี้วัดที่ 9 การเปิดเผยข้อมูล 9.4 การบริหารและพัฒนาทรัพยากรบุคคล</vt:lpstr>
      <vt:lpstr>OIT ตัวชี้วัดที่ 9 การเปิดเผยข้อมูล 9.5 การส่งเสริมความโปร่งใส</vt:lpstr>
      <vt:lpstr>OIT ตัวชี้วัดที่ 9 การเปิดเผยข้อมูล 9.5 การส่งเสริมความโปร่งใส</vt:lpstr>
      <vt:lpstr>OITตัวชี้วัดที่ 10 การป้องกันการทุจริต 10.1 การดำเนินการเพื่อป้องกันการทุจริต </vt:lpstr>
      <vt:lpstr>OITตัวชี้วัดที่ 10 การป้องกันการทุจริต 10.1 การดำเนินการเพื่อป้องกันการทุจริต </vt:lpstr>
      <vt:lpstr>OITตัวชี้วัดที่ 10 การป้องกันการทุจริต 10.1 การดำเนินการเพื่อป้องกันการทุจริต </vt:lpstr>
      <vt:lpstr>OITตัวชี้วัดที่ 10 การป้องกันการทุจริต 10.1 การดำเนินการเพื่อป้องกันการทุจริต </vt:lpstr>
      <vt:lpstr>OITตัวชี้วัดที่ 10 การป้องกันการทุจริต 10.2 มาตรการภายในเพื่อป้องกันการทุจริต</vt:lpstr>
      <vt:lpstr>ผู้รับผิดชอบข้อมูลพื้นฐานเพื่อการประเมิน ITA ปี 2563</vt:lpstr>
      <vt:lpstr>กรอบระยะเวลาการประเมิน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ACER</cp:lastModifiedBy>
  <cp:revision>39</cp:revision>
  <dcterms:created xsi:type="dcterms:W3CDTF">2020-03-23T07:21:52Z</dcterms:created>
  <dcterms:modified xsi:type="dcterms:W3CDTF">2020-03-30T06:14:31Z</dcterms:modified>
</cp:coreProperties>
</file>