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FFCC"/>
    <a:srgbClr val="CCFFFF"/>
    <a:srgbClr val="FFCCFF"/>
    <a:srgbClr val="CCECFF"/>
    <a:srgbClr val="1BF134"/>
    <a:srgbClr val="00FF99"/>
    <a:srgbClr val="FFFF99"/>
    <a:srgbClr val="CCFF66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7F537E-2B11-457F-8330-046A5652E72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87518F-E519-4C52-9EC1-0F5E2839DC8F}">
      <dgm:prSet phldrT="[ข้อความ]"/>
      <dgm:spPr>
        <a:solidFill>
          <a:srgbClr val="FFFF00"/>
        </a:solidFill>
      </dgm:spPr>
      <dgm:t>
        <a:bodyPr/>
        <a:lstStyle/>
        <a:p>
          <a:r>
            <a:rPr lang="th-TH" dirty="0" smtClean="0">
              <a:solidFill>
                <a:srgbClr val="002060"/>
              </a:solidFill>
            </a:rPr>
            <a:t>1</a:t>
          </a:r>
          <a:endParaRPr lang="en-US" dirty="0">
            <a:solidFill>
              <a:srgbClr val="002060"/>
            </a:solidFill>
          </a:endParaRPr>
        </a:p>
      </dgm:t>
    </dgm:pt>
    <dgm:pt modelId="{6DDADFD8-046C-47DF-9670-A61AE3006069}" type="parTrans" cxnId="{8BF6CFDC-0D18-45A0-875A-04A20F22C449}">
      <dgm:prSet/>
      <dgm:spPr/>
      <dgm:t>
        <a:bodyPr/>
        <a:lstStyle/>
        <a:p>
          <a:endParaRPr lang="en-US"/>
        </a:p>
      </dgm:t>
    </dgm:pt>
    <dgm:pt modelId="{9DDC008C-AED5-4466-9535-8101C7EE6B81}" type="sibTrans" cxnId="{8BF6CFDC-0D18-45A0-875A-04A20F22C449}">
      <dgm:prSet/>
      <dgm:spPr/>
      <dgm:t>
        <a:bodyPr/>
        <a:lstStyle/>
        <a:p>
          <a:endParaRPr lang="en-US"/>
        </a:p>
      </dgm:t>
    </dgm:pt>
    <dgm:pt modelId="{49EF403B-03C2-4F57-A7BA-34F1682B3B40}">
      <dgm:prSet phldrT="[ข้อความ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</dgm:spPr>
      <dgm:t>
        <a:bodyPr/>
        <a:lstStyle/>
        <a:p>
          <a:r>
            <a:rPr lang="th-TH" sz="1800" dirty="0" smtClean="0"/>
            <a:t>ค้นหาความจริงขององค์กร </a:t>
          </a:r>
          <a:r>
            <a:rPr lang="en-US" sz="1800" dirty="0" smtClean="0"/>
            <a:t>:</a:t>
          </a:r>
          <a:r>
            <a:rPr lang="th-TH" sz="1800" dirty="0" smtClean="0"/>
            <a:t> ร่วมกันค้นหาต้นทุนความดี ที่มีอยู่ ประเมินวิเคราะห์สภาพปัญหาด้านคุณธรรม จริยธรรม</a:t>
          </a:r>
          <a:endParaRPr lang="en-US" sz="1800" dirty="0"/>
        </a:p>
      </dgm:t>
    </dgm:pt>
    <dgm:pt modelId="{E92ED041-3731-4E67-A0D3-2146409D8E36}" type="parTrans" cxnId="{DB4AAFE1-0722-4860-9532-B4781203464F}">
      <dgm:prSet/>
      <dgm:spPr/>
      <dgm:t>
        <a:bodyPr/>
        <a:lstStyle/>
        <a:p>
          <a:endParaRPr lang="en-US"/>
        </a:p>
      </dgm:t>
    </dgm:pt>
    <dgm:pt modelId="{837E4869-EAEB-4E3A-BDBA-1556FEC4242B}" type="sibTrans" cxnId="{DB4AAFE1-0722-4860-9532-B4781203464F}">
      <dgm:prSet/>
      <dgm:spPr/>
      <dgm:t>
        <a:bodyPr/>
        <a:lstStyle/>
        <a:p>
          <a:endParaRPr lang="en-US"/>
        </a:p>
      </dgm:t>
    </dgm:pt>
    <dgm:pt modelId="{78C525C2-7BD0-4441-AF76-E96857638A5A}">
      <dgm:prSet phldrT="[ข้อความ]"/>
      <dgm:spPr/>
      <dgm:t>
        <a:bodyPr/>
        <a:lstStyle/>
        <a:p>
          <a:r>
            <a:rPr lang="th-TH" dirty="0" smtClean="0"/>
            <a:t>2</a:t>
          </a:r>
          <a:endParaRPr lang="en-US" dirty="0"/>
        </a:p>
      </dgm:t>
    </dgm:pt>
    <dgm:pt modelId="{9ACD35F5-CE97-4CEB-812C-B798629E71D6}" type="parTrans" cxnId="{2ACF1F84-FD9B-4B52-A0C3-DE169C0A01A0}">
      <dgm:prSet/>
      <dgm:spPr/>
      <dgm:t>
        <a:bodyPr/>
        <a:lstStyle/>
        <a:p>
          <a:endParaRPr lang="en-US"/>
        </a:p>
      </dgm:t>
    </dgm:pt>
    <dgm:pt modelId="{EE74D6D1-8B70-46EB-A705-345D13CDB203}" type="sibTrans" cxnId="{2ACF1F84-FD9B-4B52-A0C3-DE169C0A01A0}">
      <dgm:prSet/>
      <dgm:spPr/>
      <dgm:t>
        <a:bodyPr/>
        <a:lstStyle/>
        <a:p>
          <a:endParaRPr lang="en-US"/>
        </a:p>
      </dgm:t>
    </dgm:pt>
    <dgm:pt modelId="{C0AAD618-0CD9-408E-B30B-39342253D848}">
      <dgm:prSet phldrT="[ข้อความ]" custT="1"/>
      <dgm:spPr/>
      <dgm:t>
        <a:bodyPr/>
        <a:lstStyle/>
        <a:p>
          <a:r>
            <a:rPr lang="th-TH" sz="1800" dirty="0" smtClean="0"/>
            <a:t>ตั้งเป้าหมายการเปลี่ยนแปลง</a:t>
          </a:r>
          <a:r>
            <a:rPr lang="en-US" sz="1800" dirty="0" smtClean="0"/>
            <a:t> :</a:t>
          </a:r>
          <a:r>
            <a:rPr lang="th-TH" sz="1800" dirty="0" smtClean="0"/>
            <a:t> ร่วมกันกำหนดคุณธรรมเป้าหมายของคนในองค์กรและการเปลี่ยนแปลงที่อยากให้เกิด</a:t>
          </a:r>
          <a:endParaRPr lang="en-US" sz="1800" dirty="0"/>
        </a:p>
      </dgm:t>
    </dgm:pt>
    <dgm:pt modelId="{FDC56A94-29D4-47CD-875A-1500228C337D}" type="parTrans" cxnId="{9A0B6FED-311B-496D-9C53-984ABF319321}">
      <dgm:prSet/>
      <dgm:spPr/>
      <dgm:t>
        <a:bodyPr/>
        <a:lstStyle/>
        <a:p>
          <a:endParaRPr lang="en-US"/>
        </a:p>
      </dgm:t>
    </dgm:pt>
    <dgm:pt modelId="{8026CB47-E1FC-4364-BF1A-4AD5EB285EAB}" type="sibTrans" cxnId="{9A0B6FED-311B-496D-9C53-984ABF319321}">
      <dgm:prSet/>
      <dgm:spPr/>
      <dgm:t>
        <a:bodyPr/>
        <a:lstStyle/>
        <a:p>
          <a:endParaRPr lang="en-US"/>
        </a:p>
      </dgm:t>
    </dgm:pt>
    <dgm:pt modelId="{EFC8C06B-91AB-40CD-A4DF-22514B5944AD}">
      <dgm:prSet phldrT="[ข้อความ]"/>
      <dgm:spPr/>
      <dgm:t>
        <a:bodyPr/>
        <a:lstStyle/>
        <a:p>
          <a:r>
            <a:rPr lang="th-TH" dirty="0" smtClean="0"/>
            <a:t>3</a:t>
          </a:r>
          <a:endParaRPr lang="en-US" dirty="0"/>
        </a:p>
      </dgm:t>
    </dgm:pt>
    <dgm:pt modelId="{B194B824-ED0C-49F9-AFC5-2DAD51D68D5F}" type="parTrans" cxnId="{36629A31-4A3F-4714-968C-A91B768423A6}">
      <dgm:prSet/>
      <dgm:spPr/>
      <dgm:t>
        <a:bodyPr/>
        <a:lstStyle/>
        <a:p>
          <a:endParaRPr lang="en-US"/>
        </a:p>
      </dgm:t>
    </dgm:pt>
    <dgm:pt modelId="{B8AC3103-2FD5-4B6F-9C7A-CC0DEBCAE788}" type="sibTrans" cxnId="{36629A31-4A3F-4714-968C-A91B768423A6}">
      <dgm:prSet/>
      <dgm:spPr/>
      <dgm:t>
        <a:bodyPr/>
        <a:lstStyle/>
        <a:p>
          <a:endParaRPr lang="en-US"/>
        </a:p>
      </dgm:t>
    </dgm:pt>
    <dgm:pt modelId="{2D45C8E2-6289-4E21-A916-93B198C9AFEF}">
      <dgm:prSet phldrT="[ข้อความ]" custT="1"/>
      <dgm:spPr/>
      <dgm:t>
        <a:bodyPr/>
        <a:lstStyle/>
        <a:p>
          <a:r>
            <a:rPr lang="th-TH" sz="1800" dirty="0" smtClean="0"/>
            <a:t>ออกแบบวิธีการและกลไกการดำเนินงาน</a:t>
          </a:r>
          <a:r>
            <a:rPr lang="en-US" sz="1800" dirty="0" smtClean="0"/>
            <a:t> :</a:t>
          </a:r>
          <a:r>
            <a:rPr lang="th-TH" sz="1800" dirty="0" smtClean="0"/>
            <a:t> ร่วมกันกำหนดวิธีการ กิจกรรม แผนงานที่จะนำไปสู่ความสำเร็จตามเป้าหมายทั้งใน/นอกองค์กร</a:t>
          </a:r>
          <a:endParaRPr lang="en-US" sz="1800" dirty="0"/>
        </a:p>
      </dgm:t>
    </dgm:pt>
    <dgm:pt modelId="{C12A785A-B32D-401A-893A-782960501C1C}" type="parTrans" cxnId="{F3AA91D7-0611-443C-8653-933F4D871797}">
      <dgm:prSet/>
      <dgm:spPr/>
      <dgm:t>
        <a:bodyPr/>
        <a:lstStyle/>
        <a:p>
          <a:endParaRPr lang="en-US"/>
        </a:p>
      </dgm:t>
    </dgm:pt>
    <dgm:pt modelId="{04ED5DF7-D361-47B2-B790-2611339FD971}" type="sibTrans" cxnId="{F3AA91D7-0611-443C-8653-933F4D871797}">
      <dgm:prSet/>
      <dgm:spPr/>
      <dgm:t>
        <a:bodyPr/>
        <a:lstStyle/>
        <a:p>
          <a:endParaRPr lang="en-US"/>
        </a:p>
      </dgm:t>
    </dgm:pt>
    <dgm:pt modelId="{39A12BE2-C79D-4375-9A09-0D362C22CE3D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dirty="0" smtClean="0">
              <a:solidFill>
                <a:srgbClr val="002060"/>
              </a:solidFill>
            </a:rPr>
            <a:t>8</a:t>
          </a:r>
          <a:endParaRPr lang="en-US" dirty="0">
            <a:solidFill>
              <a:srgbClr val="002060"/>
            </a:solidFill>
          </a:endParaRPr>
        </a:p>
      </dgm:t>
    </dgm:pt>
    <dgm:pt modelId="{00BB8521-C890-4E15-AA82-82418B81BB00}" type="parTrans" cxnId="{ED6ACAB9-20BC-4B5C-8444-2422FA5A8A8E}">
      <dgm:prSet/>
      <dgm:spPr/>
      <dgm:t>
        <a:bodyPr/>
        <a:lstStyle/>
        <a:p>
          <a:endParaRPr lang="en-US"/>
        </a:p>
      </dgm:t>
    </dgm:pt>
    <dgm:pt modelId="{1396FB67-5B77-4970-B81D-7729826F4873}" type="sibTrans" cxnId="{ED6ACAB9-20BC-4B5C-8444-2422FA5A8A8E}">
      <dgm:prSet/>
      <dgm:spPr/>
      <dgm:t>
        <a:bodyPr/>
        <a:lstStyle/>
        <a:p>
          <a:endParaRPr lang="en-US"/>
        </a:p>
      </dgm:t>
    </dgm:pt>
    <dgm:pt modelId="{A3C194FB-4FFD-44DF-A366-1A94D7710DA9}">
      <dgm:prSet phldrT="[ข้อความ]"/>
      <dgm:spPr/>
      <dgm:t>
        <a:bodyPr/>
        <a:lstStyle/>
        <a:p>
          <a:r>
            <a:rPr lang="th-TH" dirty="0" smtClean="0"/>
            <a:t>4</a:t>
          </a:r>
          <a:endParaRPr lang="en-US" dirty="0"/>
        </a:p>
      </dgm:t>
    </dgm:pt>
    <dgm:pt modelId="{A1C2201A-A10E-47DD-A265-A0410967E717}" type="parTrans" cxnId="{33C6D276-B57C-4FD0-AE21-BA45A8DF0797}">
      <dgm:prSet/>
      <dgm:spPr/>
      <dgm:t>
        <a:bodyPr/>
        <a:lstStyle/>
        <a:p>
          <a:endParaRPr lang="en-US"/>
        </a:p>
      </dgm:t>
    </dgm:pt>
    <dgm:pt modelId="{5EAFCE7F-40A4-47C4-B012-273F15E2ED6E}" type="sibTrans" cxnId="{33C6D276-B57C-4FD0-AE21-BA45A8DF0797}">
      <dgm:prSet/>
      <dgm:spPr/>
      <dgm:t>
        <a:bodyPr/>
        <a:lstStyle/>
        <a:p>
          <a:endParaRPr lang="en-US"/>
        </a:p>
      </dgm:t>
    </dgm:pt>
    <dgm:pt modelId="{DB2EF050-138D-48BB-A23C-4D4D7734F72F}">
      <dgm:prSet phldrT="[ข้อความ]"/>
      <dgm:spPr>
        <a:solidFill>
          <a:srgbClr val="66FFCC"/>
        </a:solidFill>
      </dgm:spPr>
      <dgm:t>
        <a:bodyPr/>
        <a:lstStyle/>
        <a:p>
          <a:r>
            <a:rPr lang="th-TH" dirty="0" smtClean="0">
              <a:solidFill>
                <a:srgbClr val="002060"/>
              </a:solidFill>
            </a:rPr>
            <a:t>5</a:t>
          </a:r>
          <a:endParaRPr lang="en-US" dirty="0">
            <a:solidFill>
              <a:srgbClr val="002060"/>
            </a:solidFill>
          </a:endParaRPr>
        </a:p>
      </dgm:t>
    </dgm:pt>
    <dgm:pt modelId="{BCBC9BD9-ED2A-4C9C-A516-C424F6B781F7}" type="parTrans" cxnId="{6829ECEC-B597-41FB-917F-F5A46D8CA2C9}">
      <dgm:prSet/>
      <dgm:spPr/>
      <dgm:t>
        <a:bodyPr/>
        <a:lstStyle/>
        <a:p>
          <a:endParaRPr lang="en-US"/>
        </a:p>
      </dgm:t>
    </dgm:pt>
    <dgm:pt modelId="{8596799E-7F5F-4ACC-862A-CBF0D6892D5D}" type="sibTrans" cxnId="{6829ECEC-B597-41FB-917F-F5A46D8CA2C9}">
      <dgm:prSet/>
      <dgm:spPr/>
      <dgm:t>
        <a:bodyPr/>
        <a:lstStyle/>
        <a:p>
          <a:endParaRPr lang="en-US"/>
        </a:p>
      </dgm:t>
    </dgm:pt>
    <dgm:pt modelId="{83B7D030-E587-44EE-89A3-D993C2605DE0}">
      <dgm:prSet phldrT="[ข้อความ]"/>
      <dgm:spPr>
        <a:solidFill>
          <a:srgbClr val="1BF134"/>
        </a:solidFill>
      </dgm:spPr>
      <dgm:t>
        <a:bodyPr/>
        <a:lstStyle/>
        <a:p>
          <a:r>
            <a:rPr lang="th-TH" dirty="0" smtClean="0">
              <a:solidFill>
                <a:srgbClr val="002060"/>
              </a:solidFill>
            </a:rPr>
            <a:t>6</a:t>
          </a:r>
          <a:endParaRPr lang="en-US" dirty="0">
            <a:solidFill>
              <a:srgbClr val="002060"/>
            </a:solidFill>
          </a:endParaRPr>
        </a:p>
      </dgm:t>
    </dgm:pt>
    <dgm:pt modelId="{F35C4D9E-6816-45A0-8A45-2425F968CF09}" type="parTrans" cxnId="{FCD6FC5D-A926-453C-B0E9-B3AD3C0B6EFE}">
      <dgm:prSet/>
      <dgm:spPr/>
      <dgm:t>
        <a:bodyPr/>
        <a:lstStyle/>
        <a:p>
          <a:endParaRPr lang="en-US"/>
        </a:p>
      </dgm:t>
    </dgm:pt>
    <dgm:pt modelId="{77E521BA-4D13-4CBD-8458-9E22E2540C2B}" type="sibTrans" cxnId="{FCD6FC5D-A926-453C-B0E9-B3AD3C0B6EFE}">
      <dgm:prSet/>
      <dgm:spPr/>
      <dgm:t>
        <a:bodyPr/>
        <a:lstStyle/>
        <a:p>
          <a:endParaRPr lang="en-US"/>
        </a:p>
      </dgm:t>
    </dgm:pt>
    <dgm:pt modelId="{0A1212C0-E869-4E40-B29D-4A434892FB2D}">
      <dgm:prSet phldrT="[ข้อความ]"/>
      <dgm:spPr>
        <a:solidFill>
          <a:srgbClr val="00FF99"/>
        </a:solidFill>
      </dgm:spPr>
      <dgm:t>
        <a:bodyPr/>
        <a:lstStyle/>
        <a:p>
          <a:r>
            <a:rPr lang="th-TH" dirty="0" smtClean="0">
              <a:solidFill>
                <a:srgbClr val="002060"/>
              </a:solidFill>
            </a:rPr>
            <a:t>7</a:t>
          </a:r>
          <a:endParaRPr lang="en-US" dirty="0">
            <a:solidFill>
              <a:srgbClr val="002060"/>
            </a:solidFill>
          </a:endParaRPr>
        </a:p>
      </dgm:t>
    </dgm:pt>
    <dgm:pt modelId="{AA830EC6-6663-43D9-B4E2-F9A0560340BA}" type="parTrans" cxnId="{2E1A9C59-C6A0-4738-A0FE-BB75DF482516}">
      <dgm:prSet/>
      <dgm:spPr/>
      <dgm:t>
        <a:bodyPr/>
        <a:lstStyle/>
        <a:p>
          <a:endParaRPr lang="en-US"/>
        </a:p>
      </dgm:t>
    </dgm:pt>
    <dgm:pt modelId="{758C215A-99D6-4081-AB9C-C6BC75990D4A}" type="sibTrans" cxnId="{2E1A9C59-C6A0-4738-A0FE-BB75DF482516}">
      <dgm:prSet/>
      <dgm:spPr/>
      <dgm:t>
        <a:bodyPr/>
        <a:lstStyle/>
        <a:p>
          <a:endParaRPr lang="en-US"/>
        </a:p>
      </dgm:t>
    </dgm:pt>
    <dgm:pt modelId="{801C05A3-4ECB-4A5E-93CF-98819F46FCB8}">
      <dgm:prSet custT="1"/>
      <dgm:spPr/>
      <dgm:t>
        <a:bodyPr/>
        <a:lstStyle/>
        <a:p>
          <a:r>
            <a:rPr lang="th-TH" sz="1800" dirty="0" smtClean="0"/>
            <a:t>ลงมือปฏิบัติจนเป็นวิถี</a:t>
          </a:r>
          <a:r>
            <a:rPr lang="en-US" sz="1800" dirty="0" smtClean="0"/>
            <a:t> : </a:t>
          </a:r>
          <a:r>
            <a:rPr lang="th-TH" sz="1800" dirty="0" smtClean="0"/>
            <a:t>การลงมือปฏิบัติจริง ผู้นำองค์กรต้องทำเป็นตัวอย่าง</a:t>
          </a:r>
          <a:endParaRPr lang="en-US" sz="1800" dirty="0"/>
        </a:p>
      </dgm:t>
    </dgm:pt>
    <dgm:pt modelId="{2997D1AD-177A-466E-B331-54056E55F4B2}" type="parTrans" cxnId="{64472E45-FC11-4583-961B-7C979249A5CE}">
      <dgm:prSet/>
      <dgm:spPr/>
      <dgm:t>
        <a:bodyPr/>
        <a:lstStyle/>
        <a:p>
          <a:endParaRPr lang="en-US"/>
        </a:p>
      </dgm:t>
    </dgm:pt>
    <dgm:pt modelId="{0D9B3015-8D8A-45E6-9C00-4E0F6EC78773}" type="sibTrans" cxnId="{64472E45-FC11-4583-961B-7C979249A5CE}">
      <dgm:prSet/>
      <dgm:spPr/>
      <dgm:t>
        <a:bodyPr/>
        <a:lstStyle/>
        <a:p>
          <a:endParaRPr lang="en-US"/>
        </a:p>
      </dgm:t>
    </dgm:pt>
    <dgm:pt modelId="{8D5F310B-1A38-4B2A-939C-07C771BE78C0}">
      <dgm:prSet custT="1"/>
      <dgm:spPr>
        <a:solidFill>
          <a:srgbClr val="66FFCC">
            <a:alpha val="89804"/>
          </a:srgbClr>
        </a:solidFill>
      </dgm:spPr>
      <dgm:t>
        <a:bodyPr/>
        <a:lstStyle/>
        <a:p>
          <a:r>
            <a:rPr lang="th-TH" sz="1800" dirty="0" smtClean="0"/>
            <a:t>จัดกระบวนการเรียนรู้ท่ามกลางการปฏิบัติ </a:t>
          </a:r>
          <a:r>
            <a:rPr lang="en-US" sz="1800" dirty="0" smtClean="0"/>
            <a:t>: </a:t>
          </a:r>
          <a:r>
            <a:rPr lang="th-TH" sz="1800" dirty="0" smtClean="0"/>
            <a:t>นำเสนอความสำเร็จ ความก้าวหน้า แลกเปลี่ยนเรียนรู้ สร้างการยอมรับ พัฒนายกระดับให้ดีขึ้น</a:t>
          </a:r>
          <a:endParaRPr lang="en-US" sz="1800" dirty="0"/>
        </a:p>
      </dgm:t>
    </dgm:pt>
    <dgm:pt modelId="{B08A5757-FC8E-484C-ABC0-ED56847EC426}" type="parTrans" cxnId="{A79EB844-F441-481A-813E-8CBB543B3586}">
      <dgm:prSet/>
      <dgm:spPr/>
      <dgm:t>
        <a:bodyPr/>
        <a:lstStyle/>
        <a:p>
          <a:endParaRPr lang="en-US"/>
        </a:p>
      </dgm:t>
    </dgm:pt>
    <dgm:pt modelId="{EA80F3F5-49CA-47C9-8111-B0D8968D8593}" type="sibTrans" cxnId="{A79EB844-F441-481A-813E-8CBB543B3586}">
      <dgm:prSet/>
      <dgm:spPr/>
      <dgm:t>
        <a:bodyPr/>
        <a:lstStyle/>
        <a:p>
          <a:endParaRPr lang="en-US"/>
        </a:p>
      </dgm:t>
    </dgm:pt>
    <dgm:pt modelId="{7EB9E6CB-7608-4FE4-9345-3937B380D8F9}">
      <dgm:prSet/>
      <dgm:spPr>
        <a:solidFill>
          <a:srgbClr val="1BF134">
            <a:alpha val="90000"/>
          </a:srgbClr>
        </a:solidFill>
      </dgm:spPr>
      <dgm:t>
        <a:bodyPr/>
        <a:lstStyle/>
        <a:p>
          <a:r>
            <a:rPr lang="th-TH" dirty="0" smtClean="0"/>
            <a:t>ชื่นชมยกย่อง </a:t>
          </a:r>
          <a:r>
            <a:rPr lang="en-US" dirty="0" smtClean="0"/>
            <a:t>: </a:t>
          </a:r>
          <a:r>
            <a:rPr lang="th-TH" dirty="0" smtClean="0"/>
            <a:t>จัดกิจกรรมยกย่อง เชิดชู ให้กำลังใจบุคคล กลุ่มคน องค์กร รางวัล ความดีความชอบ </a:t>
          </a:r>
          <a:endParaRPr lang="en-US" dirty="0"/>
        </a:p>
      </dgm:t>
    </dgm:pt>
    <dgm:pt modelId="{6DD6604B-A13D-48FB-BCE9-98D23A9C8873}" type="parTrans" cxnId="{44925A5C-3CD9-447C-A2F3-FB8F9E51E7EE}">
      <dgm:prSet/>
      <dgm:spPr/>
      <dgm:t>
        <a:bodyPr/>
        <a:lstStyle/>
        <a:p>
          <a:endParaRPr lang="en-US"/>
        </a:p>
      </dgm:t>
    </dgm:pt>
    <dgm:pt modelId="{FD98D89F-91ED-4D37-823D-910CB9DD5432}" type="sibTrans" cxnId="{44925A5C-3CD9-447C-A2F3-FB8F9E51E7EE}">
      <dgm:prSet/>
      <dgm:spPr/>
      <dgm:t>
        <a:bodyPr/>
        <a:lstStyle/>
        <a:p>
          <a:endParaRPr lang="en-US"/>
        </a:p>
      </dgm:t>
    </dgm:pt>
    <dgm:pt modelId="{A745AE45-B03A-49EB-B7CB-64CD85169CD8}">
      <dgm:prSet/>
      <dgm:spPr>
        <a:solidFill>
          <a:srgbClr val="00FF99">
            <a:alpha val="89804"/>
          </a:srgbClr>
        </a:solidFill>
      </dgm:spPr>
      <dgm:t>
        <a:bodyPr/>
        <a:lstStyle/>
        <a:p>
          <a:r>
            <a:rPr lang="th-TH" dirty="0" smtClean="0"/>
            <a:t>สร้างระบบสนับสนุนและกำกับติดตามประเมินผล </a:t>
          </a:r>
          <a:r>
            <a:rPr lang="en-US" dirty="0" smtClean="0"/>
            <a:t>: </a:t>
          </a:r>
          <a:r>
            <a:rPr lang="th-TH" dirty="0" smtClean="0"/>
            <a:t>นโยบาย ทรัพยากร เครื่องมือ การติดตามประเมินผล</a:t>
          </a:r>
          <a:endParaRPr lang="en-US" dirty="0"/>
        </a:p>
      </dgm:t>
    </dgm:pt>
    <dgm:pt modelId="{BCFADBD2-3CFF-45C7-A0AE-DA2ACA11D287}" type="parTrans" cxnId="{D8A859BC-C435-493A-A624-B689C9B2AC79}">
      <dgm:prSet/>
      <dgm:spPr/>
      <dgm:t>
        <a:bodyPr/>
        <a:lstStyle/>
        <a:p>
          <a:endParaRPr lang="en-US"/>
        </a:p>
      </dgm:t>
    </dgm:pt>
    <dgm:pt modelId="{48B8B475-4271-4AE5-95AA-E676CA7F8115}" type="sibTrans" cxnId="{D8A859BC-C435-493A-A624-B689C9B2AC79}">
      <dgm:prSet/>
      <dgm:spPr/>
      <dgm:t>
        <a:bodyPr/>
        <a:lstStyle/>
        <a:p>
          <a:endParaRPr lang="en-US"/>
        </a:p>
      </dgm:t>
    </dgm:pt>
    <dgm:pt modelId="{51D3A3A6-DCAA-43F4-B8E8-837D99E110AC}">
      <dgm:prSet/>
      <dgm:spPr>
        <a:solidFill>
          <a:srgbClr val="00B050">
            <a:alpha val="90000"/>
          </a:srgbClr>
        </a:solidFill>
      </dgm:spPr>
      <dgm:t>
        <a:bodyPr/>
        <a:lstStyle/>
        <a:p>
          <a:r>
            <a:rPr lang="th-TH" dirty="0" smtClean="0"/>
            <a:t>สร้างเครือข่ายคุณธรรม </a:t>
          </a:r>
          <a:r>
            <a:rPr lang="en-US" dirty="0" smtClean="0"/>
            <a:t>: </a:t>
          </a:r>
          <a:r>
            <a:rPr lang="th-TH" dirty="0" smtClean="0"/>
            <a:t>เชื่อมโยงเครือข่ายคุณธรรมอื่นๆ เพื่อการเรียนรู้และสร้างพลังในการสร้างสังคมคุณธรรมร่วมกัน</a:t>
          </a:r>
          <a:endParaRPr lang="en-US" dirty="0"/>
        </a:p>
      </dgm:t>
    </dgm:pt>
    <dgm:pt modelId="{413E5C42-2BE5-4A7F-96B9-63FD67AC0DA0}" type="parTrans" cxnId="{9F605C5D-228C-4EC4-B4DA-212E05F86004}">
      <dgm:prSet/>
      <dgm:spPr/>
      <dgm:t>
        <a:bodyPr/>
        <a:lstStyle/>
        <a:p>
          <a:endParaRPr lang="en-US"/>
        </a:p>
      </dgm:t>
    </dgm:pt>
    <dgm:pt modelId="{F40624DC-FFC1-4E2D-89D1-AAD6CC1F0B3D}" type="sibTrans" cxnId="{9F605C5D-228C-4EC4-B4DA-212E05F86004}">
      <dgm:prSet/>
      <dgm:spPr/>
      <dgm:t>
        <a:bodyPr/>
        <a:lstStyle/>
        <a:p>
          <a:endParaRPr lang="en-US"/>
        </a:p>
      </dgm:t>
    </dgm:pt>
    <dgm:pt modelId="{0E566F4E-6D45-4D42-A8CD-0CF46FA2E623}" type="pres">
      <dgm:prSet presAssocID="{A17F537E-2B11-457F-8330-046A5652E7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E12CE1-371E-4F83-9832-957DD08EBAF2}" type="pres">
      <dgm:prSet presAssocID="{C487518F-E519-4C52-9EC1-0F5E2839DC8F}" presName="composite" presStyleCnt="0"/>
      <dgm:spPr/>
    </dgm:pt>
    <dgm:pt modelId="{41C2D82D-B883-4225-922F-56214252EC1F}" type="pres">
      <dgm:prSet presAssocID="{C487518F-E519-4C52-9EC1-0F5E2839DC8F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B40364-515F-47F5-A613-72C1FA1021B5}" type="pres">
      <dgm:prSet presAssocID="{C487518F-E519-4C52-9EC1-0F5E2839DC8F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A23F28-E5D6-4FD6-BE4F-A51A0FEC9F69}" type="pres">
      <dgm:prSet presAssocID="{9DDC008C-AED5-4466-9535-8101C7EE6B81}" presName="sp" presStyleCnt="0"/>
      <dgm:spPr/>
    </dgm:pt>
    <dgm:pt modelId="{19D2AD99-C80D-4F94-B057-CAD71429BFE5}" type="pres">
      <dgm:prSet presAssocID="{78C525C2-7BD0-4441-AF76-E96857638A5A}" presName="composite" presStyleCnt="0"/>
      <dgm:spPr/>
    </dgm:pt>
    <dgm:pt modelId="{98C2AEBB-732A-4DA5-8D5D-5842FEF81DFC}" type="pres">
      <dgm:prSet presAssocID="{78C525C2-7BD0-4441-AF76-E96857638A5A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B5703-DCC2-4832-9C82-3D26A6A6EA6A}" type="pres">
      <dgm:prSet presAssocID="{78C525C2-7BD0-4441-AF76-E96857638A5A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6A08C-C520-4550-A572-0C787E232A4E}" type="pres">
      <dgm:prSet presAssocID="{EE74D6D1-8B70-46EB-A705-345D13CDB203}" presName="sp" presStyleCnt="0"/>
      <dgm:spPr/>
    </dgm:pt>
    <dgm:pt modelId="{5A54AEB7-E350-4269-A637-A7DA5AB68ECE}" type="pres">
      <dgm:prSet presAssocID="{EFC8C06B-91AB-40CD-A4DF-22514B5944AD}" presName="composite" presStyleCnt="0"/>
      <dgm:spPr/>
    </dgm:pt>
    <dgm:pt modelId="{0450DC1A-F46F-4B4B-9C9A-8CFEBCEB7A62}" type="pres">
      <dgm:prSet presAssocID="{EFC8C06B-91AB-40CD-A4DF-22514B5944AD}" presName="parentText" presStyleLbl="alignNode1" presStyleIdx="2" presStyleCnt="8" custLinFactNeighborY="-196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0E0A9-A85D-4B08-9088-5BB4270BAE02}" type="pres">
      <dgm:prSet presAssocID="{EFC8C06B-91AB-40CD-A4DF-22514B5944AD}" presName="descendantText" presStyleLbl="alignAcc1" presStyleIdx="2" presStyleCnt="8" custScaleY="158012" custLinFactNeighborY="-18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50BE50-0DDB-4289-A613-635EEE992200}" type="pres">
      <dgm:prSet presAssocID="{B8AC3103-2FD5-4B6F-9C7A-CC0DEBCAE788}" presName="sp" presStyleCnt="0"/>
      <dgm:spPr/>
    </dgm:pt>
    <dgm:pt modelId="{1FF7D446-7D08-414F-80C9-63655B02D1D1}" type="pres">
      <dgm:prSet presAssocID="{A3C194FB-4FFD-44DF-A366-1A94D7710DA9}" presName="composite" presStyleCnt="0"/>
      <dgm:spPr/>
    </dgm:pt>
    <dgm:pt modelId="{63FCE128-4A59-4EAC-B99B-363C98649A86}" type="pres">
      <dgm:prSet presAssocID="{A3C194FB-4FFD-44DF-A366-1A94D7710DA9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90AB58-E33D-4871-A662-75579153EE64}" type="pres">
      <dgm:prSet presAssocID="{A3C194FB-4FFD-44DF-A366-1A94D7710DA9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3E3AB-F923-44B4-8CCA-6D998B83BD87}" type="pres">
      <dgm:prSet presAssocID="{5EAFCE7F-40A4-47C4-B012-273F15E2ED6E}" presName="sp" presStyleCnt="0"/>
      <dgm:spPr/>
    </dgm:pt>
    <dgm:pt modelId="{5CD13F7F-D55A-457F-9E0D-3E7B88C32E21}" type="pres">
      <dgm:prSet presAssocID="{DB2EF050-138D-48BB-A23C-4D4D7734F72F}" presName="composite" presStyleCnt="0"/>
      <dgm:spPr/>
    </dgm:pt>
    <dgm:pt modelId="{C445BE9E-5F30-470D-B080-70730C7AD98F}" type="pres">
      <dgm:prSet presAssocID="{DB2EF050-138D-48BB-A23C-4D4D7734F72F}" presName="parentText" presStyleLbl="alignNode1" presStyleIdx="4" presStyleCnt="8" custLinFactNeighborY="-1237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9A5B52-35DE-4879-96B3-E45EDF3ACD6E}" type="pres">
      <dgm:prSet presAssocID="{DB2EF050-138D-48BB-A23C-4D4D7734F72F}" presName="descendantText" presStyleLbl="alignAcc1" presStyleIdx="4" presStyleCnt="8" custScaleY="1499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43D07-9452-4891-823A-D4BA4DFEFCAD}" type="pres">
      <dgm:prSet presAssocID="{8596799E-7F5F-4ACC-862A-CBF0D6892D5D}" presName="sp" presStyleCnt="0"/>
      <dgm:spPr/>
    </dgm:pt>
    <dgm:pt modelId="{5812A2E2-4780-4F96-82B7-1F05D54F62CF}" type="pres">
      <dgm:prSet presAssocID="{83B7D030-E587-44EE-89A3-D993C2605DE0}" presName="composite" presStyleCnt="0"/>
      <dgm:spPr/>
    </dgm:pt>
    <dgm:pt modelId="{C59FA351-2D62-4414-9D3B-083B59251B5D}" type="pres">
      <dgm:prSet presAssocID="{83B7D030-E587-44EE-89A3-D993C2605DE0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BB9515-E6D8-49D4-8CA0-37A9E4E1EA70}" type="pres">
      <dgm:prSet presAssocID="{83B7D030-E587-44EE-89A3-D993C2605DE0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37616D-6EA0-4E35-8E1A-84920D55C6FE}" type="pres">
      <dgm:prSet presAssocID="{77E521BA-4D13-4CBD-8458-9E22E2540C2B}" presName="sp" presStyleCnt="0"/>
      <dgm:spPr/>
    </dgm:pt>
    <dgm:pt modelId="{9F5E1811-C2B6-4018-9B71-87E1244DB0BE}" type="pres">
      <dgm:prSet presAssocID="{0A1212C0-E869-4E40-B29D-4A434892FB2D}" presName="composite" presStyleCnt="0"/>
      <dgm:spPr/>
    </dgm:pt>
    <dgm:pt modelId="{D626D24F-281F-4004-9475-91B1D4EEF6A5}" type="pres">
      <dgm:prSet presAssocID="{0A1212C0-E869-4E40-B29D-4A434892FB2D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69311-698E-44B9-A64E-E6C271EE70E6}" type="pres">
      <dgm:prSet presAssocID="{0A1212C0-E869-4E40-B29D-4A434892FB2D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9843D6-0481-4B29-AB7F-6B8D97A9AC26}" type="pres">
      <dgm:prSet presAssocID="{758C215A-99D6-4081-AB9C-C6BC75990D4A}" presName="sp" presStyleCnt="0"/>
      <dgm:spPr/>
    </dgm:pt>
    <dgm:pt modelId="{12FC2DAD-D915-4657-95B7-B850CC981F5C}" type="pres">
      <dgm:prSet presAssocID="{39A12BE2-C79D-4375-9A09-0D362C22CE3D}" presName="composite" presStyleCnt="0"/>
      <dgm:spPr/>
    </dgm:pt>
    <dgm:pt modelId="{E825532B-38A2-4D04-B9B8-4DA148C32F3D}" type="pres">
      <dgm:prSet presAssocID="{39A12BE2-C79D-4375-9A09-0D362C22CE3D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41E129-12BD-4EE6-BEDB-FE48E48479BC}" type="pres">
      <dgm:prSet presAssocID="{39A12BE2-C79D-4375-9A09-0D362C22CE3D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C85F90A-289A-485B-A63C-553BB342691A}" type="presOf" srcId="{A745AE45-B03A-49EB-B7CB-64CD85169CD8}" destId="{B0569311-698E-44B9-A64E-E6C271EE70E6}" srcOrd="0" destOrd="0" presId="urn:microsoft.com/office/officeart/2005/8/layout/chevron2"/>
    <dgm:cxn modelId="{ED6ACAB9-20BC-4B5C-8444-2422FA5A8A8E}" srcId="{A17F537E-2B11-457F-8330-046A5652E72C}" destId="{39A12BE2-C79D-4375-9A09-0D362C22CE3D}" srcOrd="7" destOrd="0" parTransId="{00BB8521-C890-4E15-AA82-82418B81BB00}" sibTransId="{1396FB67-5B77-4970-B81D-7729826F4873}"/>
    <dgm:cxn modelId="{5D32A168-2F92-4AFA-9E07-663F3FD9B1F2}" type="presOf" srcId="{DB2EF050-138D-48BB-A23C-4D4D7734F72F}" destId="{C445BE9E-5F30-470D-B080-70730C7AD98F}" srcOrd="0" destOrd="0" presId="urn:microsoft.com/office/officeart/2005/8/layout/chevron2"/>
    <dgm:cxn modelId="{D8A859BC-C435-493A-A624-B689C9B2AC79}" srcId="{0A1212C0-E869-4E40-B29D-4A434892FB2D}" destId="{A745AE45-B03A-49EB-B7CB-64CD85169CD8}" srcOrd="0" destOrd="0" parTransId="{BCFADBD2-3CFF-45C7-A0AE-DA2ACA11D287}" sibTransId="{48B8B475-4271-4AE5-95AA-E676CA7F8115}"/>
    <dgm:cxn modelId="{BD6F365D-D711-418E-BB42-7EDFBAB3E6CB}" type="presOf" srcId="{2D45C8E2-6289-4E21-A916-93B198C9AFEF}" destId="{1650E0A9-A85D-4B08-9088-5BB4270BAE02}" srcOrd="0" destOrd="0" presId="urn:microsoft.com/office/officeart/2005/8/layout/chevron2"/>
    <dgm:cxn modelId="{8F2D6C46-5BCB-4AFD-9825-3EDA4AE5B47C}" type="presOf" srcId="{A17F537E-2B11-457F-8330-046A5652E72C}" destId="{0E566F4E-6D45-4D42-A8CD-0CF46FA2E623}" srcOrd="0" destOrd="0" presId="urn:microsoft.com/office/officeart/2005/8/layout/chevron2"/>
    <dgm:cxn modelId="{57CB2C83-BCED-4A99-B912-3D51F5E62DAF}" type="presOf" srcId="{A3C194FB-4FFD-44DF-A366-1A94D7710DA9}" destId="{63FCE128-4A59-4EAC-B99B-363C98649A86}" srcOrd="0" destOrd="0" presId="urn:microsoft.com/office/officeart/2005/8/layout/chevron2"/>
    <dgm:cxn modelId="{DB4AAFE1-0722-4860-9532-B4781203464F}" srcId="{C487518F-E519-4C52-9EC1-0F5E2839DC8F}" destId="{49EF403B-03C2-4F57-A7BA-34F1682B3B40}" srcOrd="0" destOrd="0" parTransId="{E92ED041-3731-4E67-A0D3-2146409D8E36}" sibTransId="{837E4869-EAEB-4E3A-BDBA-1556FEC4242B}"/>
    <dgm:cxn modelId="{FBFC78C8-250D-4A18-B40E-3E109E0C5C52}" type="presOf" srcId="{7EB9E6CB-7608-4FE4-9345-3937B380D8F9}" destId="{FBBB9515-E6D8-49D4-8CA0-37A9E4E1EA70}" srcOrd="0" destOrd="0" presId="urn:microsoft.com/office/officeart/2005/8/layout/chevron2"/>
    <dgm:cxn modelId="{36629A31-4A3F-4714-968C-A91B768423A6}" srcId="{A17F537E-2B11-457F-8330-046A5652E72C}" destId="{EFC8C06B-91AB-40CD-A4DF-22514B5944AD}" srcOrd="2" destOrd="0" parTransId="{B194B824-ED0C-49F9-AFC5-2DAD51D68D5F}" sibTransId="{B8AC3103-2FD5-4B6F-9C7A-CC0DEBCAE788}"/>
    <dgm:cxn modelId="{DD2B88FC-E1FD-40B4-B29A-A55A78A886B0}" type="presOf" srcId="{83B7D030-E587-44EE-89A3-D993C2605DE0}" destId="{C59FA351-2D62-4414-9D3B-083B59251B5D}" srcOrd="0" destOrd="0" presId="urn:microsoft.com/office/officeart/2005/8/layout/chevron2"/>
    <dgm:cxn modelId="{89ADCB0A-C69D-496F-9BD2-4280E59AE8BC}" type="presOf" srcId="{801C05A3-4ECB-4A5E-93CF-98819F46FCB8}" destId="{1B90AB58-E33D-4871-A662-75579153EE64}" srcOrd="0" destOrd="0" presId="urn:microsoft.com/office/officeart/2005/8/layout/chevron2"/>
    <dgm:cxn modelId="{1FC424D0-F4A8-4FD8-85FF-A988C4DD8315}" type="presOf" srcId="{39A12BE2-C79D-4375-9A09-0D362C22CE3D}" destId="{E825532B-38A2-4D04-B9B8-4DA148C32F3D}" srcOrd="0" destOrd="0" presId="urn:microsoft.com/office/officeart/2005/8/layout/chevron2"/>
    <dgm:cxn modelId="{97B20B84-250B-496C-B9F0-7E69C03BC8D7}" type="presOf" srcId="{51D3A3A6-DCAA-43F4-B8E8-837D99E110AC}" destId="{1241E129-12BD-4EE6-BEDB-FE48E48479BC}" srcOrd="0" destOrd="0" presId="urn:microsoft.com/office/officeart/2005/8/layout/chevron2"/>
    <dgm:cxn modelId="{8F55CB4A-CD63-4D01-A4F3-FED47FFD968A}" type="presOf" srcId="{0A1212C0-E869-4E40-B29D-4A434892FB2D}" destId="{D626D24F-281F-4004-9475-91B1D4EEF6A5}" srcOrd="0" destOrd="0" presId="urn:microsoft.com/office/officeart/2005/8/layout/chevron2"/>
    <dgm:cxn modelId="{8BF6CFDC-0D18-45A0-875A-04A20F22C449}" srcId="{A17F537E-2B11-457F-8330-046A5652E72C}" destId="{C487518F-E519-4C52-9EC1-0F5E2839DC8F}" srcOrd="0" destOrd="0" parTransId="{6DDADFD8-046C-47DF-9670-A61AE3006069}" sibTransId="{9DDC008C-AED5-4466-9535-8101C7EE6B81}"/>
    <dgm:cxn modelId="{2E1A9C59-C6A0-4738-A0FE-BB75DF482516}" srcId="{A17F537E-2B11-457F-8330-046A5652E72C}" destId="{0A1212C0-E869-4E40-B29D-4A434892FB2D}" srcOrd="6" destOrd="0" parTransId="{AA830EC6-6663-43D9-B4E2-F9A0560340BA}" sibTransId="{758C215A-99D6-4081-AB9C-C6BC75990D4A}"/>
    <dgm:cxn modelId="{A79EB844-F441-481A-813E-8CBB543B3586}" srcId="{DB2EF050-138D-48BB-A23C-4D4D7734F72F}" destId="{8D5F310B-1A38-4B2A-939C-07C771BE78C0}" srcOrd="0" destOrd="0" parTransId="{B08A5757-FC8E-484C-ABC0-ED56847EC426}" sibTransId="{EA80F3F5-49CA-47C9-8111-B0D8968D8593}"/>
    <dgm:cxn modelId="{64472E45-FC11-4583-961B-7C979249A5CE}" srcId="{A3C194FB-4FFD-44DF-A366-1A94D7710DA9}" destId="{801C05A3-4ECB-4A5E-93CF-98819F46FCB8}" srcOrd="0" destOrd="0" parTransId="{2997D1AD-177A-466E-B331-54056E55F4B2}" sibTransId="{0D9B3015-8D8A-45E6-9C00-4E0F6EC78773}"/>
    <dgm:cxn modelId="{44925A5C-3CD9-447C-A2F3-FB8F9E51E7EE}" srcId="{83B7D030-E587-44EE-89A3-D993C2605DE0}" destId="{7EB9E6CB-7608-4FE4-9345-3937B380D8F9}" srcOrd="0" destOrd="0" parTransId="{6DD6604B-A13D-48FB-BCE9-98D23A9C8873}" sibTransId="{FD98D89F-91ED-4D37-823D-910CB9DD5432}"/>
    <dgm:cxn modelId="{F3AA91D7-0611-443C-8653-933F4D871797}" srcId="{EFC8C06B-91AB-40CD-A4DF-22514B5944AD}" destId="{2D45C8E2-6289-4E21-A916-93B198C9AFEF}" srcOrd="0" destOrd="0" parTransId="{C12A785A-B32D-401A-893A-782960501C1C}" sibTransId="{04ED5DF7-D361-47B2-B790-2611339FD971}"/>
    <dgm:cxn modelId="{6FEFB821-1829-401B-9958-81C893DECA99}" type="presOf" srcId="{C0AAD618-0CD9-408E-B30B-39342253D848}" destId="{4E2B5703-DCC2-4832-9C82-3D26A6A6EA6A}" srcOrd="0" destOrd="0" presId="urn:microsoft.com/office/officeart/2005/8/layout/chevron2"/>
    <dgm:cxn modelId="{2ACF1F84-FD9B-4B52-A0C3-DE169C0A01A0}" srcId="{A17F537E-2B11-457F-8330-046A5652E72C}" destId="{78C525C2-7BD0-4441-AF76-E96857638A5A}" srcOrd="1" destOrd="0" parTransId="{9ACD35F5-CE97-4CEB-812C-B798629E71D6}" sibTransId="{EE74D6D1-8B70-46EB-A705-345D13CDB203}"/>
    <dgm:cxn modelId="{95DB4D4E-6615-48FE-849F-E9110C4D579F}" type="presOf" srcId="{49EF403B-03C2-4F57-A7BA-34F1682B3B40}" destId="{40B40364-515F-47F5-A613-72C1FA1021B5}" srcOrd="0" destOrd="0" presId="urn:microsoft.com/office/officeart/2005/8/layout/chevron2"/>
    <dgm:cxn modelId="{DF3C587C-2759-418A-AA91-E2F5AE03D091}" type="presOf" srcId="{EFC8C06B-91AB-40CD-A4DF-22514B5944AD}" destId="{0450DC1A-F46F-4B4B-9C9A-8CFEBCEB7A62}" srcOrd="0" destOrd="0" presId="urn:microsoft.com/office/officeart/2005/8/layout/chevron2"/>
    <dgm:cxn modelId="{8A6F3320-303C-4A74-9DDC-FCADEF44654E}" type="presOf" srcId="{C487518F-E519-4C52-9EC1-0F5E2839DC8F}" destId="{41C2D82D-B883-4225-922F-56214252EC1F}" srcOrd="0" destOrd="0" presId="urn:microsoft.com/office/officeart/2005/8/layout/chevron2"/>
    <dgm:cxn modelId="{FCD6FC5D-A926-453C-B0E9-B3AD3C0B6EFE}" srcId="{A17F537E-2B11-457F-8330-046A5652E72C}" destId="{83B7D030-E587-44EE-89A3-D993C2605DE0}" srcOrd="5" destOrd="0" parTransId="{F35C4D9E-6816-45A0-8A45-2425F968CF09}" sibTransId="{77E521BA-4D13-4CBD-8458-9E22E2540C2B}"/>
    <dgm:cxn modelId="{9A0B6FED-311B-496D-9C53-984ABF319321}" srcId="{78C525C2-7BD0-4441-AF76-E96857638A5A}" destId="{C0AAD618-0CD9-408E-B30B-39342253D848}" srcOrd="0" destOrd="0" parTransId="{FDC56A94-29D4-47CD-875A-1500228C337D}" sibTransId="{8026CB47-E1FC-4364-BF1A-4AD5EB285EAB}"/>
    <dgm:cxn modelId="{192CE116-DE9F-4D88-8E70-A8BF66E89270}" type="presOf" srcId="{8D5F310B-1A38-4B2A-939C-07C771BE78C0}" destId="{1F9A5B52-35DE-4879-96B3-E45EDF3ACD6E}" srcOrd="0" destOrd="0" presId="urn:microsoft.com/office/officeart/2005/8/layout/chevron2"/>
    <dgm:cxn modelId="{33C6D276-B57C-4FD0-AE21-BA45A8DF0797}" srcId="{A17F537E-2B11-457F-8330-046A5652E72C}" destId="{A3C194FB-4FFD-44DF-A366-1A94D7710DA9}" srcOrd="3" destOrd="0" parTransId="{A1C2201A-A10E-47DD-A265-A0410967E717}" sibTransId="{5EAFCE7F-40A4-47C4-B012-273F15E2ED6E}"/>
    <dgm:cxn modelId="{0EDA52B9-9E2A-4B98-9619-49B40582D60D}" type="presOf" srcId="{78C525C2-7BD0-4441-AF76-E96857638A5A}" destId="{98C2AEBB-732A-4DA5-8D5D-5842FEF81DFC}" srcOrd="0" destOrd="0" presId="urn:microsoft.com/office/officeart/2005/8/layout/chevron2"/>
    <dgm:cxn modelId="{6829ECEC-B597-41FB-917F-F5A46D8CA2C9}" srcId="{A17F537E-2B11-457F-8330-046A5652E72C}" destId="{DB2EF050-138D-48BB-A23C-4D4D7734F72F}" srcOrd="4" destOrd="0" parTransId="{BCBC9BD9-ED2A-4C9C-A516-C424F6B781F7}" sibTransId="{8596799E-7F5F-4ACC-862A-CBF0D6892D5D}"/>
    <dgm:cxn modelId="{9F605C5D-228C-4EC4-B4DA-212E05F86004}" srcId="{39A12BE2-C79D-4375-9A09-0D362C22CE3D}" destId="{51D3A3A6-DCAA-43F4-B8E8-837D99E110AC}" srcOrd="0" destOrd="0" parTransId="{413E5C42-2BE5-4A7F-96B9-63FD67AC0DA0}" sibTransId="{F40624DC-FFC1-4E2D-89D1-AAD6CC1F0B3D}"/>
    <dgm:cxn modelId="{8B9D27CA-EEAF-496A-AC39-05FA5AF9894E}" type="presParOf" srcId="{0E566F4E-6D45-4D42-A8CD-0CF46FA2E623}" destId="{C1E12CE1-371E-4F83-9832-957DD08EBAF2}" srcOrd="0" destOrd="0" presId="urn:microsoft.com/office/officeart/2005/8/layout/chevron2"/>
    <dgm:cxn modelId="{EC9399D2-4669-4999-ADA1-BE9FD311CCB7}" type="presParOf" srcId="{C1E12CE1-371E-4F83-9832-957DD08EBAF2}" destId="{41C2D82D-B883-4225-922F-56214252EC1F}" srcOrd="0" destOrd="0" presId="urn:microsoft.com/office/officeart/2005/8/layout/chevron2"/>
    <dgm:cxn modelId="{DDA12FB5-9E0F-4CEC-911D-77AF5E415FA2}" type="presParOf" srcId="{C1E12CE1-371E-4F83-9832-957DD08EBAF2}" destId="{40B40364-515F-47F5-A613-72C1FA1021B5}" srcOrd="1" destOrd="0" presId="urn:microsoft.com/office/officeart/2005/8/layout/chevron2"/>
    <dgm:cxn modelId="{CAC95099-D251-46C1-A8A5-8F4113BA9B20}" type="presParOf" srcId="{0E566F4E-6D45-4D42-A8CD-0CF46FA2E623}" destId="{38A23F28-E5D6-4FD6-BE4F-A51A0FEC9F69}" srcOrd="1" destOrd="0" presId="urn:microsoft.com/office/officeart/2005/8/layout/chevron2"/>
    <dgm:cxn modelId="{8FC63E24-43A5-4917-8B7E-EF582E5AC268}" type="presParOf" srcId="{0E566F4E-6D45-4D42-A8CD-0CF46FA2E623}" destId="{19D2AD99-C80D-4F94-B057-CAD71429BFE5}" srcOrd="2" destOrd="0" presId="urn:microsoft.com/office/officeart/2005/8/layout/chevron2"/>
    <dgm:cxn modelId="{B6A6C2CB-A605-49F6-8B94-DAE097B3838F}" type="presParOf" srcId="{19D2AD99-C80D-4F94-B057-CAD71429BFE5}" destId="{98C2AEBB-732A-4DA5-8D5D-5842FEF81DFC}" srcOrd="0" destOrd="0" presId="urn:microsoft.com/office/officeart/2005/8/layout/chevron2"/>
    <dgm:cxn modelId="{1163BE6B-94EA-4794-AF03-D057B3903335}" type="presParOf" srcId="{19D2AD99-C80D-4F94-B057-CAD71429BFE5}" destId="{4E2B5703-DCC2-4832-9C82-3D26A6A6EA6A}" srcOrd="1" destOrd="0" presId="urn:microsoft.com/office/officeart/2005/8/layout/chevron2"/>
    <dgm:cxn modelId="{C1E46691-D474-4BBF-9397-BA062D824693}" type="presParOf" srcId="{0E566F4E-6D45-4D42-A8CD-0CF46FA2E623}" destId="{6326A08C-C520-4550-A572-0C787E232A4E}" srcOrd="3" destOrd="0" presId="urn:microsoft.com/office/officeart/2005/8/layout/chevron2"/>
    <dgm:cxn modelId="{2BF73A16-D061-42F0-BB0C-B22603AD559B}" type="presParOf" srcId="{0E566F4E-6D45-4D42-A8CD-0CF46FA2E623}" destId="{5A54AEB7-E350-4269-A637-A7DA5AB68ECE}" srcOrd="4" destOrd="0" presId="urn:microsoft.com/office/officeart/2005/8/layout/chevron2"/>
    <dgm:cxn modelId="{B1A11931-8013-4E85-B778-FC3286EEFA53}" type="presParOf" srcId="{5A54AEB7-E350-4269-A637-A7DA5AB68ECE}" destId="{0450DC1A-F46F-4B4B-9C9A-8CFEBCEB7A62}" srcOrd="0" destOrd="0" presId="urn:microsoft.com/office/officeart/2005/8/layout/chevron2"/>
    <dgm:cxn modelId="{3E650B68-CA8C-4C19-8B02-77C81F948441}" type="presParOf" srcId="{5A54AEB7-E350-4269-A637-A7DA5AB68ECE}" destId="{1650E0A9-A85D-4B08-9088-5BB4270BAE02}" srcOrd="1" destOrd="0" presId="urn:microsoft.com/office/officeart/2005/8/layout/chevron2"/>
    <dgm:cxn modelId="{3C6B6660-7687-4D6C-A08F-F41E8B64005E}" type="presParOf" srcId="{0E566F4E-6D45-4D42-A8CD-0CF46FA2E623}" destId="{4750BE50-0DDB-4289-A613-635EEE992200}" srcOrd="5" destOrd="0" presId="urn:microsoft.com/office/officeart/2005/8/layout/chevron2"/>
    <dgm:cxn modelId="{0103983B-F359-4EF9-941B-2A31EF3B4CA8}" type="presParOf" srcId="{0E566F4E-6D45-4D42-A8CD-0CF46FA2E623}" destId="{1FF7D446-7D08-414F-80C9-63655B02D1D1}" srcOrd="6" destOrd="0" presId="urn:microsoft.com/office/officeart/2005/8/layout/chevron2"/>
    <dgm:cxn modelId="{8F559753-4FA0-4947-A051-283C89AD10DD}" type="presParOf" srcId="{1FF7D446-7D08-414F-80C9-63655B02D1D1}" destId="{63FCE128-4A59-4EAC-B99B-363C98649A86}" srcOrd="0" destOrd="0" presId="urn:microsoft.com/office/officeart/2005/8/layout/chevron2"/>
    <dgm:cxn modelId="{1E211C78-BE76-43B5-BB90-BF2E26E41FB7}" type="presParOf" srcId="{1FF7D446-7D08-414F-80C9-63655B02D1D1}" destId="{1B90AB58-E33D-4871-A662-75579153EE64}" srcOrd="1" destOrd="0" presId="urn:microsoft.com/office/officeart/2005/8/layout/chevron2"/>
    <dgm:cxn modelId="{5BD0081A-C4C1-4F1D-9F33-D7B12FB6C4F1}" type="presParOf" srcId="{0E566F4E-6D45-4D42-A8CD-0CF46FA2E623}" destId="{3A13E3AB-F923-44B4-8CCA-6D998B83BD87}" srcOrd="7" destOrd="0" presId="urn:microsoft.com/office/officeart/2005/8/layout/chevron2"/>
    <dgm:cxn modelId="{7605934E-3741-4960-A36D-3F009482F1E6}" type="presParOf" srcId="{0E566F4E-6D45-4D42-A8CD-0CF46FA2E623}" destId="{5CD13F7F-D55A-457F-9E0D-3E7B88C32E21}" srcOrd="8" destOrd="0" presId="urn:microsoft.com/office/officeart/2005/8/layout/chevron2"/>
    <dgm:cxn modelId="{1EF59E31-6C04-480D-8875-6126DA4B0379}" type="presParOf" srcId="{5CD13F7F-D55A-457F-9E0D-3E7B88C32E21}" destId="{C445BE9E-5F30-470D-B080-70730C7AD98F}" srcOrd="0" destOrd="0" presId="urn:microsoft.com/office/officeart/2005/8/layout/chevron2"/>
    <dgm:cxn modelId="{EBEBCFF5-B9F3-4926-AD89-A411717FFDAE}" type="presParOf" srcId="{5CD13F7F-D55A-457F-9E0D-3E7B88C32E21}" destId="{1F9A5B52-35DE-4879-96B3-E45EDF3ACD6E}" srcOrd="1" destOrd="0" presId="urn:microsoft.com/office/officeart/2005/8/layout/chevron2"/>
    <dgm:cxn modelId="{60931101-604C-436A-9BFB-9C9846BC182D}" type="presParOf" srcId="{0E566F4E-6D45-4D42-A8CD-0CF46FA2E623}" destId="{A7F43D07-9452-4891-823A-D4BA4DFEFCAD}" srcOrd="9" destOrd="0" presId="urn:microsoft.com/office/officeart/2005/8/layout/chevron2"/>
    <dgm:cxn modelId="{5A52423B-28DB-48D6-AA60-733073B660DC}" type="presParOf" srcId="{0E566F4E-6D45-4D42-A8CD-0CF46FA2E623}" destId="{5812A2E2-4780-4F96-82B7-1F05D54F62CF}" srcOrd="10" destOrd="0" presId="urn:microsoft.com/office/officeart/2005/8/layout/chevron2"/>
    <dgm:cxn modelId="{F7323FB3-F622-4DA0-B6CD-2B41BF79C33F}" type="presParOf" srcId="{5812A2E2-4780-4F96-82B7-1F05D54F62CF}" destId="{C59FA351-2D62-4414-9D3B-083B59251B5D}" srcOrd="0" destOrd="0" presId="urn:microsoft.com/office/officeart/2005/8/layout/chevron2"/>
    <dgm:cxn modelId="{39D8A2AC-3FA3-48B7-A190-4CCAD87482BA}" type="presParOf" srcId="{5812A2E2-4780-4F96-82B7-1F05D54F62CF}" destId="{FBBB9515-E6D8-49D4-8CA0-37A9E4E1EA70}" srcOrd="1" destOrd="0" presId="urn:microsoft.com/office/officeart/2005/8/layout/chevron2"/>
    <dgm:cxn modelId="{61CECDAD-A660-4581-8CD8-E9FD66DB4FBA}" type="presParOf" srcId="{0E566F4E-6D45-4D42-A8CD-0CF46FA2E623}" destId="{3B37616D-6EA0-4E35-8E1A-84920D55C6FE}" srcOrd="11" destOrd="0" presId="urn:microsoft.com/office/officeart/2005/8/layout/chevron2"/>
    <dgm:cxn modelId="{FBC6A90A-4924-45CE-91D1-200816FAB9E4}" type="presParOf" srcId="{0E566F4E-6D45-4D42-A8CD-0CF46FA2E623}" destId="{9F5E1811-C2B6-4018-9B71-87E1244DB0BE}" srcOrd="12" destOrd="0" presId="urn:microsoft.com/office/officeart/2005/8/layout/chevron2"/>
    <dgm:cxn modelId="{FD9988E7-56F9-407A-AD25-0687816D7A68}" type="presParOf" srcId="{9F5E1811-C2B6-4018-9B71-87E1244DB0BE}" destId="{D626D24F-281F-4004-9475-91B1D4EEF6A5}" srcOrd="0" destOrd="0" presId="urn:microsoft.com/office/officeart/2005/8/layout/chevron2"/>
    <dgm:cxn modelId="{C19598A6-60B2-4F90-B06E-4D12E9F26269}" type="presParOf" srcId="{9F5E1811-C2B6-4018-9B71-87E1244DB0BE}" destId="{B0569311-698E-44B9-A64E-E6C271EE70E6}" srcOrd="1" destOrd="0" presId="urn:microsoft.com/office/officeart/2005/8/layout/chevron2"/>
    <dgm:cxn modelId="{B27B5AB5-D217-4C54-8AC4-6D03C869AE03}" type="presParOf" srcId="{0E566F4E-6D45-4D42-A8CD-0CF46FA2E623}" destId="{549843D6-0481-4B29-AB7F-6B8D97A9AC26}" srcOrd="13" destOrd="0" presId="urn:microsoft.com/office/officeart/2005/8/layout/chevron2"/>
    <dgm:cxn modelId="{2D00F14D-69D3-455F-AC6E-A52C54235165}" type="presParOf" srcId="{0E566F4E-6D45-4D42-A8CD-0CF46FA2E623}" destId="{12FC2DAD-D915-4657-95B7-B850CC981F5C}" srcOrd="14" destOrd="0" presId="urn:microsoft.com/office/officeart/2005/8/layout/chevron2"/>
    <dgm:cxn modelId="{99448E71-789A-4EA6-ACFF-B278A47C99E2}" type="presParOf" srcId="{12FC2DAD-D915-4657-95B7-B850CC981F5C}" destId="{E825532B-38A2-4D04-B9B8-4DA148C32F3D}" srcOrd="0" destOrd="0" presId="urn:microsoft.com/office/officeart/2005/8/layout/chevron2"/>
    <dgm:cxn modelId="{B5F95776-A698-47BA-B293-F7B35F9CFF2B}" type="presParOf" srcId="{12FC2DAD-D915-4657-95B7-B850CC981F5C}" destId="{1241E129-12BD-4EE6-BEDB-FE48E48479B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2D82D-B883-4225-922F-56214252EC1F}">
      <dsp:nvSpPr>
        <dsp:cNvPr id="0" name=""/>
        <dsp:cNvSpPr/>
      </dsp:nvSpPr>
      <dsp:spPr>
        <a:xfrm rot="5400000">
          <a:off x="-101420" y="113691"/>
          <a:ext cx="676134" cy="473294"/>
        </a:xfrm>
        <a:prstGeom prst="chevron">
          <a:avLst/>
        </a:prstGeom>
        <a:solidFill>
          <a:srgbClr val="FFFF0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solidFill>
                <a:srgbClr val="002060"/>
              </a:solidFill>
            </a:rPr>
            <a:t>1</a:t>
          </a:r>
          <a:endParaRPr lang="en-US" sz="1100" kern="1200" dirty="0">
            <a:solidFill>
              <a:srgbClr val="002060"/>
            </a:solidFill>
          </a:endParaRPr>
        </a:p>
      </dsp:txBody>
      <dsp:txXfrm rot="-5400000">
        <a:off x="0" y="248918"/>
        <a:ext cx="473294" cy="202840"/>
      </dsp:txXfrm>
    </dsp:sp>
    <dsp:sp modelId="{40B40364-515F-47F5-A613-72C1FA1021B5}">
      <dsp:nvSpPr>
        <dsp:cNvPr id="0" name=""/>
        <dsp:cNvSpPr/>
      </dsp:nvSpPr>
      <dsp:spPr>
        <a:xfrm rot="5400000">
          <a:off x="4131703" y="-3646137"/>
          <a:ext cx="439487" cy="7756305"/>
        </a:xfrm>
        <a:prstGeom prst="round2SameRect">
          <a:avLst/>
        </a:prstGeom>
        <a:solidFill>
          <a:srgbClr val="FFFF00"/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 smtClean="0"/>
            <a:t>ค้นหาความจริงขององค์กร </a:t>
          </a:r>
          <a:r>
            <a:rPr lang="en-US" sz="1800" kern="1200" dirty="0" smtClean="0"/>
            <a:t>:</a:t>
          </a:r>
          <a:r>
            <a:rPr lang="th-TH" sz="1800" kern="1200" dirty="0" smtClean="0"/>
            <a:t> ร่วมกันค้นหาต้นทุนความดี ที่มีอยู่ ประเมินวิเคราะห์สภาพปัญหาด้านคุณธรรม จริยธรรม</a:t>
          </a:r>
          <a:endParaRPr lang="en-US" sz="1800" kern="1200" dirty="0"/>
        </a:p>
      </dsp:txBody>
      <dsp:txXfrm rot="-5400000">
        <a:off x="473294" y="33726"/>
        <a:ext cx="7734851" cy="396579"/>
      </dsp:txXfrm>
    </dsp:sp>
    <dsp:sp modelId="{98C2AEBB-732A-4DA5-8D5D-5842FEF81DFC}">
      <dsp:nvSpPr>
        <dsp:cNvPr id="0" name=""/>
        <dsp:cNvSpPr/>
      </dsp:nvSpPr>
      <dsp:spPr>
        <a:xfrm rot="5400000">
          <a:off x="-101420" y="719926"/>
          <a:ext cx="676134" cy="4732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/>
            <a:t>2</a:t>
          </a:r>
          <a:endParaRPr lang="en-US" sz="1100" kern="1200" dirty="0"/>
        </a:p>
      </dsp:txBody>
      <dsp:txXfrm rot="-5400000">
        <a:off x="0" y="855153"/>
        <a:ext cx="473294" cy="202840"/>
      </dsp:txXfrm>
    </dsp:sp>
    <dsp:sp modelId="{4E2B5703-DCC2-4832-9C82-3D26A6A6EA6A}">
      <dsp:nvSpPr>
        <dsp:cNvPr id="0" name=""/>
        <dsp:cNvSpPr/>
      </dsp:nvSpPr>
      <dsp:spPr>
        <a:xfrm rot="5400000">
          <a:off x="4131703" y="-3039902"/>
          <a:ext cx="439487" cy="775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 smtClean="0"/>
            <a:t>ตั้งเป้าหมายการเปลี่ยนแปลง</a:t>
          </a:r>
          <a:r>
            <a:rPr lang="en-US" sz="1800" kern="1200" dirty="0" smtClean="0"/>
            <a:t> :</a:t>
          </a:r>
          <a:r>
            <a:rPr lang="th-TH" sz="1800" kern="1200" dirty="0" smtClean="0"/>
            <a:t> ร่วมกันกำหนดคุณธรรมเป้าหมายของคนในองค์กรและการเปลี่ยนแปลงที่อยากให้เกิด</a:t>
          </a:r>
          <a:endParaRPr lang="en-US" sz="1800" kern="1200" dirty="0"/>
        </a:p>
      </dsp:txBody>
      <dsp:txXfrm rot="-5400000">
        <a:off x="473294" y="639961"/>
        <a:ext cx="7734851" cy="396579"/>
      </dsp:txXfrm>
    </dsp:sp>
    <dsp:sp modelId="{0450DC1A-F46F-4B4B-9C9A-8CFEBCEB7A62}">
      <dsp:nvSpPr>
        <dsp:cNvPr id="0" name=""/>
        <dsp:cNvSpPr/>
      </dsp:nvSpPr>
      <dsp:spPr>
        <a:xfrm rot="5400000">
          <a:off x="-101420" y="1320624"/>
          <a:ext cx="676134" cy="4732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/>
            <a:t>3</a:t>
          </a:r>
          <a:endParaRPr lang="en-US" sz="1100" kern="1200" dirty="0"/>
        </a:p>
      </dsp:txBody>
      <dsp:txXfrm rot="-5400000">
        <a:off x="0" y="1455851"/>
        <a:ext cx="473294" cy="202840"/>
      </dsp:txXfrm>
    </dsp:sp>
    <dsp:sp modelId="{1650E0A9-A85D-4B08-9088-5BB4270BAE02}">
      <dsp:nvSpPr>
        <dsp:cNvPr id="0" name=""/>
        <dsp:cNvSpPr/>
      </dsp:nvSpPr>
      <dsp:spPr>
        <a:xfrm rot="5400000">
          <a:off x="4004225" y="-2387929"/>
          <a:ext cx="694443" cy="775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 smtClean="0"/>
            <a:t>ออกแบบวิธีการและกลไกการดำเนินงาน</a:t>
          </a:r>
          <a:r>
            <a:rPr lang="en-US" sz="1800" kern="1200" dirty="0" smtClean="0"/>
            <a:t> :</a:t>
          </a:r>
          <a:r>
            <a:rPr lang="th-TH" sz="1800" kern="1200" dirty="0" smtClean="0"/>
            <a:t> ร่วมกันกำหนดวิธีการ กิจกรรม แผนงานที่จะนำไปสู่ความสำเร็จตามเป้าหมายทั้งใน/นอกองค์กร</a:t>
          </a:r>
          <a:endParaRPr lang="en-US" sz="1800" kern="1200" dirty="0"/>
        </a:p>
      </dsp:txBody>
      <dsp:txXfrm rot="-5400000">
        <a:off x="473294" y="1176902"/>
        <a:ext cx="7722405" cy="626643"/>
      </dsp:txXfrm>
    </dsp:sp>
    <dsp:sp modelId="{63FCE128-4A59-4EAC-B99B-363C98649A86}">
      <dsp:nvSpPr>
        <dsp:cNvPr id="0" name=""/>
        <dsp:cNvSpPr/>
      </dsp:nvSpPr>
      <dsp:spPr>
        <a:xfrm rot="5400000">
          <a:off x="-101420" y="2059875"/>
          <a:ext cx="676134" cy="4732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/>
            <a:t>4</a:t>
          </a:r>
          <a:endParaRPr lang="en-US" sz="1100" kern="1200" dirty="0"/>
        </a:p>
      </dsp:txBody>
      <dsp:txXfrm rot="-5400000">
        <a:off x="0" y="2195102"/>
        <a:ext cx="473294" cy="202840"/>
      </dsp:txXfrm>
    </dsp:sp>
    <dsp:sp modelId="{1B90AB58-E33D-4871-A662-75579153EE64}">
      <dsp:nvSpPr>
        <dsp:cNvPr id="0" name=""/>
        <dsp:cNvSpPr/>
      </dsp:nvSpPr>
      <dsp:spPr>
        <a:xfrm rot="5400000">
          <a:off x="4131703" y="-1699953"/>
          <a:ext cx="439487" cy="77563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 smtClean="0"/>
            <a:t>ลงมือปฏิบัติจนเป็นวิถี</a:t>
          </a:r>
          <a:r>
            <a:rPr lang="en-US" sz="1800" kern="1200" dirty="0" smtClean="0"/>
            <a:t> : </a:t>
          </a:r>
          <a:r>
            <a:rPr lang="th-TH" sz="1800" kern="1200" dirty="0" smtClean="0"/>
            <a:t>การลงมือปฏิบัติจริง ผู้นำองค์กรต้องทำเป็นตัวอย่าง</a:t>
          </a:r>
          <a:endParaRPr lang="en-US" sz="1800" kern="1200" dirty="0"/>
        </a:p>
      </dsp:txBody>
      <dsp:txXfrm rot="-5400000">
        <a:off x="473294" y="1979910"/>
        <a:ext cx="7734851" cy="396579"/>
      </dsp:txXfrm>
    </dsp:sp>
    <dsp:sp modelId="{C445BE9E-5F30-470D-B080-70730C7AD98F}">
      <dsp:nvSpPr>
        <dsp:cNvPr id="0" name=""/>
        <dsp:cNvSpPr/>
      </dsp:nvSpPr>
      <dsp:spPr>
        <a:xfrm rot="5400000">
          <a:off x="-101420" y="2692222"/>
          <a:ext cx="676134" cy="473294"/>
        </a:xfrm>
        <a:prstGeom prst="chevron">
          <a:avLst/>
        </a:prstGeom>
        <a:solidFill>
          <a:srgbClr val="66FFCC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solidFill>
                <a:srgbClr val="002060"/>
              </a:solidFill>
            </a:rPr>
            <a:t>5</a:t>
          </a:r>
          <a:endParaRPr lang="en-US" sz="1100" kern="1200" dirty="0">
            <a:solidFill>
              <a:srgbClr val="002060"/>
            </a:solidFill>
          </a:endParaRPr>
        </a:p>
      </dsp:txBody>
      <dsp:txXfrm rot="-5400000">
        <a:off x="0" y="2827449"/>
        <a:ext cx="473294" cy="202840"/>
      </dsp:txXfrm>
    </dsp:sp>
    <dsp:sp modelId="{1F9A5B52-35DE-4879-96B3-E45EDF3ACD6E}">
      <dsp:nvSpPr>
        <dsp:cNvPr id="0" name=""/>
        <dsp:cNvSpPr/>
      </dsp:nvSpPr>
      <dsp:spPr>
        <a:xfrm rot="5400000">
          <a:off x="4021906" y="-983921"/>
          <a:ext cx="659082" cy="7756305"/>
        </a:xfrm>
        <a:prstGeom prst="round2SameRect">
          <a:avLst/>
        </a:prstGeom>
        <a:solidFill>
          <a:srgbClr val="66FFCC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 smtClean="0"/>
            <a:t>จัดกระบวนการเรียนรู้ท่ามกลางการปฏิบัติ </a:t>
          </a:r>
          <a:r>
            <a:rPr lang="en-US" sz="1800" kern="1200" dirty="0" smtClean="0"/>
            <a:t>: </a:t>
          </a:r>
          <a:r>
            <a:rPr lang="th-TH" sz="1800" kern="1200" dirty="0" smtClean="0"/>
            <a:t>นำเสนอความสำเร็จ ความก้าวหน้า แลกเปลี่ยนเรียนรู้ สร้างการยอมรับ พัฒนายกระดับให้ดีขึ้น</a:t>
          </a:r>
          <a:endParaRPr lang="en-US" sz="1800" kern="1200" dirty="0"/>
        </a:p>
      </dsp:txBody>
      <dsp:txXfrm rot="-5400000">
        <a:off x="473295" y="2596864"/>
        <a:ext cx="7724131" cy="594734"/>
      </dsp:txXfrm>
    </dsp:sp>
    <dsp:sp modelId="{C59FA351-2D62-4414-9D3B-083B59251B5D}">
      <dsp:nvSpPr>
        <dsp:cNvPr id="0" name=""/>
        <dsp:cNvSpPr/>
      </dsp:nvSpPr>
      <dsp:spPr>
        <a:xfrm rot="5400000">
          <a:off x="-101420" y="3382143"/>
          <a:ext cx="676134" cy="473294"/>
        </a:xfrm>
        <a:prstGeom prst="chevron">
          <a:avLst/>
        </a:prstGeom>
        <a:solidFill>
          <a:srgbClr val="1BF134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solidFill>
                <a:srgbClr val="002060"/>
              </a:solidFill>
            </a:rPr>
            <a:t>6</a:t>
          </a:r>
          <a:endParaRPr lang="en-US" sz="1100" kern="1200" dirty="0">
            <a:solidFill>
              <a:srgbClr val="002060"/>
            </a:solidFill>
          </a:endParaRPr>
        </a:p>
      </dsp:txBody>
      <dsp:txXfrm rot="-5400000">
        <a:off x="0" y="3517370"/>
        <a:ext cx="473294" cy="202840"/>
      </dsp:txXfrm>
    </dsp:sp>
    <dsp:sp modelId="{FBBB9515-E6D8-49D4-8CA0-37A9E4E1EA70}">
      <dsp:nvSpPr>
        <dsp:cNvPr id="0" name=""/>
        <dsp:cNvSpPr/>
      </dsp:nvSpPr>
      <dsp:spPr>
        <a:xfrm rot="5400000">
          <a:off x="4131703" y="-377685"/>
          <a:ext cx="439487" cy="7756305"/>
        </a:xfrm>
        <a:prstGeom prst="round2SameRect">
          <a:avLst/>
        </a:prstGeom>
        <a:solidFill>
          <a:srgbClr val="1BF134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 smtClean="0"/>
            <a:t>ชื่นชมยกย่อง </a:t>
          </a:r>
          <a:r>
            <a:rPr lang="en-US" sz="1800" kern="1200" dirty="0" smtClean="0"/>
            <a:t>: </a:t>
          </a:r>
          <a:r>
            <a:rPr lang="th-TH" sz="1800" kern="1200" dirty="0" smtClean="0"/>
            <a:t>จัดกิจกรรมยกย่อง เชิดชู ให้กำลังใจบุคคล กลุ่มคน องค์กร รางวัล ความดีความชอบ </a:t>
          </a:r>
          <a:endParaRPr lang="en-US" sz="1800" kern="1200" dirty="0"/>
        </a:p>
      </dsp:txBody>
      <dsp:txXfrm rot="-5400000">
        <a:off x="473294" y="3302178"/>
        <a:ext cx="7734851" cy="396579"/>
      </dsp:txXfrm>
    </dsp:sp>
    <dsp:sp modelId="{D626D24F-281F-4004-9475-91B1D4EEF6A5}">
      <dsp:nvSpPr>
        <dsp:cNvPr id="0" name=""/>
        <dsp:cNvSpPr/>
      </dsp:nvSpPr>
      <dsp:spPr>
        <a:xfrm rot="5400000">
          <a:off x="-101420" y="3988378"/>
          <a:ext cx="676134" cy="473294"/>
        </a:xfrm>
        <a:prstGeom prst="chevron">
          <a:avLst/>
        </a:prstGeom>
        <a:solidFill>
          <a:srgbClr val="00FF99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solidFill>
                <a:srgbClr val="002060"/>
              </a:solidFill>
            </a:rPr>
            <a:t>7</a:t>
          </a:r>
          <a:endParaRPr lang="en-US" sz="1100" kern="1200" dirty="0">
            <a:solidFill>
              <a:srgbClr val="002060"/>
            </a:solidFill>
          </a:endParaRPr>
        </a:p>
      </dsp:txBody>
      <dsp:txXfrm rot="-5400000">
        <a:off x="0" y="4123605"/>
        <a:ext cx="473294" cy="202840"/>
      </dsp:txXfrm>
    </dsp:sp>
    <dsp:sp modelId="{B0569311-698E-44B9-A64E-E6C271EE70E6}">
      <dsp:nvSpPr>
        <dsp:cNvPr id="0" name=""/>
        <dsp:cNvSpPr/>
      </dsp:nvSpPr>
      <dsp:spPr>
        <a:xfrm rot="5400000">
          <a:off x="4131703" y="228549"/>
          <a:ext cx="439487" cy="7756305"/>
        </a:xfrm>
        <a:prstGeom prst="round2SameRect">
          <a:avLst/>
        </a:prstGeom>
        <a:solidFill>
          <a:srgbClr val="00FF99">
            <a:alpha val="89804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 smtClean="0"/>
            <a:t>สร้างระบบสนับสนุนและกำกับติดตามประเมินผล </a:t>
          </a:r>
          <a:r>
            <a:rPr lang="en-US" sz="1800" kern="1200" dirty="0" smtClean="0"/>
            <a:t>: </a:t>
          </a:r>
          <a:r>
            <a:rPr lang="th-TH" sz="1800" kern="1200" dirty="0" smtClean="0"/>
            <a:t>นโยบาย ทรัพยากร เครื่องมือ การติดตามประเมินผล</a:t>
          </a:r>
          <a:endParaRPr lang="en-US" sz="1800" kern="1200" dirty="0"/>
        </a:p>
      </dsp:txBody>
      <dsp:txXfrm rot="-5400000">
        <a:off x="473294" y="3908412"/>
        <a:ext cx="7734851" cy="396579"/>
      </dsp:txXfrm>
    </dsp:sp>
    <dsp:sp modelId="{E825532B-38A2-4D04-B9B8-4DA148C32F3D}">
      <dsp:nvSpPr>
        <dsp:cNvPr id="0" name=""/>
        <dsp:cNvSpPr/>
      </dsp:nvSpPr>
      <dsp:spPr>
        <a:xfrm rot="5400000">
          <a:off x="-101420" y="4594613"/>
          <a:ext cx="676134" cy="473294"/>
        </a:xfrm>
        <a:prstGeom prst="chevron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solidFill>
                <a:srgbClr val="002060"/>
              </a:solidFill>
            </a:rPr>
            <a:t>8</a:t>
          </a:r>
          <a:endParaRPr lang="en-US" sz="1100" kern="1200" dirty="0">
            <a:solidFill>
              <a:srgbClr val="002060"/>
            </a:solidFill>
          </a:endParaRPr>
        </a:p>
      </dsp:txBody>
      <dsp:txXfrm rot="-5400000">
        <a:off x="0" y="4729840"/>
        <a:ext cx="473294" cy="202840"/>
      </dsp:txXfrm>
    </dsp:sp>
    <dsp:sp modelId="{1241E129-12BD-4EE6-BEDB-FE48E48479BC}">
      <dsp:nvSpPr>
        <dsp:cNvPr id="0" name=""/>
        <dsp:cNvSpPr/>
      </dsp:nvSpPr>
      <dsp:spPr>
        <a:xfrm rot="5400000">
          <a:off x="4131703" y="834784"/>
          <a:ext cx="439487" cy="7756305"/>
        </a:xfrm>
        <a:prstGeom prst="round2SameRect">
          <a:avLst/>
        </a:prstGeom>
        <a:solidFill>
          <a:srgbClr val="00B05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1800" kern="1200" dirty="0" smtClean="0"/>
            <a:t>สร้างเครือข่ายคุณธรรม </a:t>
          </a:r>
          <a:r>
            <a:rPr lang="en-US" sz="1800" kern="1200" dirty="0" smtClean="0"/>
            <a:t>: </a:t>
          </a:r>
          <a:r>
            <a:rPr lang="th-TH" sz="1800" kern="1200" dirty="0" smtClean="0"/>
            <a:t>เชื่อมโยงเครือข่ายคุณธรรมอื่นๆ เพื่อการเรียนรู้และสร้างพลังในการสร้างสังคมคุณธรรมร่วมกัน</a:t>
          </a:r>
          <a:endParaRPr lang="en-US" sz="1800" kern="1200" dirty="0"/>
        </a:p>
      </dsp:txBody>
      <dsp:txXfrm rot="-5400000">
        <a:off x="473294" y="4514647"/>
        <a:ext cx="7734851" cy="3965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812A8F-CA27-4724-A078-935B6ECD4F87}" type="datetimeFigureOut">
              <a:rPr lang="th-TH" smtClean="0"/>
              <a:t>26/03/63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EC7C87-E83F-49C7-B5F7-EF060103CDB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6138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7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0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1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3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48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0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01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74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67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F0408-EBDD-41F0-BABB-24B489129934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5337-702F-48D4-B30F-D9CBF745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8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23844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h-TH" sz="7200" b="1" dirty="0" smtClean="0">
                <a:latin typeface="Leelawadee" pitchFamily="34" charset="-34"/>
                <a:cs typeface="Leelawadee" pitchFamily="34" charset="-34"/>
              </a:rPr>
              <a:t>การส่งเสริม พัฒนา</a:t>
            </a:r>
            <a:r>
              <a:rPr lang="th-TH" sz="7200" b="1" dirty="0" smtClean="0">
                <a:latin typeface="Leelawadee" pitchFamily="34" charset="-34"/>
                <a:cs typeface="Leelawadee" pitchFamily="34" charset="-34"/>
              </a:rPr>
              <a:t/>
            </a:r>
            <a:br>
              <a:rPr lang="th-TH" sz="7200" b="1" dirty="0" smtClean="0">
                <a:latin typeface="Leelawadee" pitchFamily="34" charset="-34"/>
                <a:cs typeface="Leelawadee" pitchFamily="34" charset="-34"/>
              </a:rPr>
            </a:br>
            <a:r>
              <a:rPr lang="th-TH" sz="7200" b="1" dirty="0" smtClean="0">
                <a:latin typeface="Leelawadee" pitchFamily="34" charset="-34"/>
                <a:cs typeface="Leelawadee" pitchFamily="34" charset="-34"/>
              </a:rPr>
              <a:t>องค์กรคุณธรรม </a:t>
            </a:r>
            <a:endParaRPr lang="en-US" sz="72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451983" y="5105400"/>
            <a:ext cx="3657600" cy="1676400"/>
          </a:xfrm>
          <a:solidFill>
            <a:srgbClr val="CCEC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h-TH" dirty="0" smtClean="0">
                <a:solidFill>
                  <a:srgbClr val="0070C0"/>
                </a:solidFill>
              </a:rPr>
              <a:t>นาย</a:t>
            </a:r>
            <a:r>
              <a:rPr lang="th-TH" dirty="0" smtClean="0">
                <a:solidFill>
                  <a:srgbClr val="0070C0"/>
                </a:solidFill>
              </a:rPr>
              <a:t>ประ</a:t>
            </a:r>
            <a:r>
              <a:rPr lang="th-TH" dirty="0" err="1" smtClean="0">
                <a:solidFill>
                  <a:srgbClr val="0070C0"/>
                </a:solidFill>
              </a:rPr>
              <a:t>วิทย์</a:t>
            </a:r>
            <a:r>
              <a:rPr lang="th-TH" dirty="0" smtClean="0">
                <a:solidFill>
                  <a:srgbClr val="0070C0"/>
                </a:solidFill>
              </a:rPr>
              <a:t>  เกตุทอง</a:t>
            </a:r>
          </a:p>
          <a:p>
            <a:r>
              <a:rPr lang="th-TH" dirty="0" smtClean="0">
                <a:solidFill>
                  <a:srgbClr val="0070C0"/>
                </a:solidFill>
              </a:rPr>
              <a:t>กลุ่มงานคุ้มครองจริยธรรม </a:t>
            </a:r>
            <a:endParaRPr lang="th-TH" dirty="0" smtClean="0">
              <a:solidFill>
                <a:srgbClr val="0070C0"/>
              </a:solidFill>
            </a:endParaRPr>
          </a:p>
          <a:p>
            <a:r>
              <a:rPr lang="th-TH" dirty="0" smtClean="0">
                <a:solidFill>
                  <a:srgbClr val="0070C0"/>
                </a:solidFill>
              </a:rPr>
              <a:t>31  มีนาคม  2563</a:t>
            </a:r>
            <a:endParaRPr lang="th-TH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9438" y="9520"/>
            <a:ext cx="1358900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9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62800" cy="868362"/>
          </a:xfrm>
          <a:solidFill>
            <a:srgbClr val="00CC99"/>
          </a:solidFill>
        </p:spPr>
        <p:txBody>
          <a:bodyPr/>
          <a:lstStyle/>
          <a:p>
            <a:r>
              <a:rPr lang="th-TH" dirty="0" smtClean="0"/>
              <a:t>คุณธรรมที่พึ่งประสงค์ สำหรับ สังคมไทย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28600" y="1371600"/>
            <a:ext cx="4619624" cy="26776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พอเพียง</a:t>
            </a:r>
          </a:p>
          <a:p>
            <a:r>
              <a:rPr lang="th-TH" sz="2800" dirty="0" smtClean="0"/>
              <a:t>- มีความพอประมาณ พอดี พออยู่ พอกิน มีความสงบ</a:t>
            </a:r>
          </a:p>
          <a:p>
            <a:r>
              <a:rPr lang="th-TH" sz="2800" dirty="0" smtClean="0"/>
              <a:t>- ไม่โลภ ไม่เบียดเบียนผู้อื่น สังคม สิ่งแวดล้อม</a:t>
            </a:r>
          </a:p>
          <a:p>
            <a:r>
              <a:rPr lang="th-TH" sz="2800" dirty="0" smtClean="0"/>
              <a:t>- มีเหตุผล</a:t>
            </a:r>
          </a:p>
          <a:p>
            <a:r>
              <a:rPr lang="th-TH" sz="2800" dirty="0" smtClean="0"/>
              <a:t>- มีภูมิคุ้มกันดี รู้เท่าทันการเปลี่ยนแปลง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1380226"/>
            <a:ext cx="3962400" cy="267765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วินัย</a:t>
            </a:r>
          </a:p>
          <a:p>
            <a:r>
              <a:rPr lang="th-TH" sz="2800" dirty="0" smtClean="0"/>
              <a:t>- มีระเบียบและจริยธรรม เป็นพลเมืองดี</a:t>
            </a:r>
          </a:p>
          <a:p>
            <a:r>
              <a:rPr lang="th-TH" sz="2800" dirty="0" smtClean="0"/>
              <a:t>- ปฏิบัติตามกติกาขององค์กรและสังคม</a:t>
            </a:r>
          </a:p>
          <a:p>
            <a:r>
              <a:rPr lang="th-TH" sz="2800" dirty="0" smtClean="0"/>
              <a:t>- ปฏิบัติตามกฎ กติกา จรรยาบรรณวิชาชีพ</a:t>
            </a:r>
          </a:p>
          <a:p>
            <a:r>
              <a:rPr lang="th-TH" sz="2800" dirty="0" smtClean="0"/>
              <a:t>- เคารพกฎหมาย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2888" y="4088922"/>
            <a:ext cx="4619624" cy="26776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สุจริต</a:t>
            </a:r>
          </a:p>
          <a:p>
            <a:r>
              <a:rPr lang="th-TH" sz="2800" dirty="0" smtClean="0"/>
              <a:t>- ซื่อตรง ซื่อสัตย์ ยึดมั่นในความถูกต้อง ความเป็นธรรม</a:t>
            </a:r>
          </a:p>
          <a:p>
            <a:r>
              <a:rPr lang="th-TH" sz="2800" dirty="0" smtClean="0"/>
              <a:t>- ไม่สนับสนุน และต่อต้านการทุจริต</a:t>
            </a:r>
          </a:p>
          <a:p>
            <a:r>
              <a:rPr lang="th-TH" sz="2800" dirty="0" smtClean="0"/>
              <a:t>- ใช้ดุลยพินิจที่ถูกต้อง</a:t>
            </a:r>
          </a:p>
          <a:p>
            <a:r>
              <a:rPr lang="th-TH" sz="2800" dirty="0" smtClean="0"/>
              <a:t>- ขับเคลื่อนสังคมสู่ความดีงาม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894052" y="4092216"/>
            <a:ext cx="3962400" cy="2677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dirty="0" smtClean="0"/>
              <a:t>จิตอาสา</a:t>
            </a:r>
          </a:p>
          <a:p>
            <a:r>
              <a:rPr lang="th-TH" sz="2800" dirty="0" smtClean="0"/>
              <a:t>- ให้และเสียสละประโยชน์ส่วนตนเพื่อส่วนรวม</a:t>
            </a:r>
          </a:p>
          <a:p>
            <a:r>
              <a:rPr lang="th-TH" sz="2800" dirty="0" smtClean="0"/>
              <a:t>- ทำความดีไม่หวังผลตอบแทน</a:t>
            </a:r>
          </a:p>
          <a:p>
            <a:r>
              <a:rPr lang="th-TH" sz="2800" dirty="0" smtClean="0"/>
              <a:t>- กตัญญู รู้คุณ</a:t>
            </a:r>
          </a:p>
          <a:p>
            <a:r>
              <a:rPr lang="th-TH" sz="2800" dirty="0" smtClean="0"/>
              <a:t>- ช่วยเหลือเกื้อกูลสังคม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154107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องค์กรคุณธรรม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 “องค์กรที่แสดงเจตนารมณ์และมุ่งมั่นส่งเสริมคุณธรรม ของคนในองค์กรและเป็นส่วนหนึ่งของการสร้างสังคม คุณธรรม”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52450" y="5297507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/>
              <a:t>3. รณรงค์และสนับสนุนการส่งเสริมคุณธรรมให้กับประชาชน ชุมชนและสังคม ที่เกี่ยวข้องกับองค์กร</a:t>
            </a:r>
            <a:endParaRPr lang="en-US" sz="28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3400" y="27432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/>
              <a:t>เป้าหมายองค์กรคุณธรรม</a:t>
            </a:r>
            <a:endParaRPr lang="en-US" sz="2800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52450" y="3266420"/>
            <a:ext cx="80581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/>
              <a:t>1. การบริหารจัดการองค์กรเป็นไปตามหลัก</a:t>
            </a:r>
            <a:r>
              <a:rPr lang="th-TH" sz="2800" dirty="0" err="1" smtClean="0"/>
              <a:t>ธรรมาภิ</a:t>
            </a:r>
            <a:r>
              <a:rPr lang="th-TH" sz="2800" dirty="0" smtClean="0"/>
              <a:t>บาล หรือการ</a:t>
            </a:r>
            <a:r>
              <a:rPr lang="th-TH" sz="2800" dirty="0" smtClean="0"/>
              <a:t>บริหารจัดการ</a:t>
            </a:r>
            <a:r>
              <a:rPr lang="th-TH" sz="2800" dirty="0" smtClean="0"/>
              <a:t>บ้านเมืองที่ดี </a:t>
            </a:r>
            <a:endParaRPr lang="th-TH" sz="28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33400" y="42672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/>
              <a:t>2. ส่งเสริมสนับสนุนให้สมาชิกขององค์กรมีคุณธรรมเป็นฐานในการ</a:t>
            </a:r>
            <a:r>
              <a:rPr lang="th-TH" sz="2800" dirty="0" smtClean="0"/>
              <a:t>ดำเนินชีวิต  ทั้ง</a:t>
            </a:r>
            <a:r>
              <a:rPr lang="th-TH" sz="2800" dirty="0" smtClean="0"/>
              <a:t>ในการปฏิบัติงาน ครอบครัว และชุมชน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238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เส้นทางสู่การสร้างองค์กรคุณธรรม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2667000" y="1368423"/>
            <a:ext cx="62531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dirty="0" smtClean="0"/>
              <a:t>๑. ทุกคนตกลงใจว่าร่วมสร้างองค์กรคุณธรรม โดยเฉพาะ ผู้น</a:t>
            </a:r>
            <a:r>
              <a:rPr lang="th-TH" sz="2800" dirty="0"/>
              <a:t>ำ</a:t>
            </a:r>
            <a:r>
              <a:rPr lang="th-TH" sz="2800" dirty="0" smtClean="0"/>
              <a:t>องค์กร </a:t>
            </a:r>
          </a:p>
          <a:p>
            <a:r>
              <a:rPr lang="th-TH" sz="2800" dirty="0" smtClean="0"/>
              <a:t>๒. ระดมเพื่อค้นหาพฤติกรรมที่พึงประสงค์และไม่พึง ประสงค์ที่ปรากฏจริงในองค์กร </a:t>
            </a:r>
          </a:p>
          <a:p>
            <a:r>
              <a:rPr lang="th-TH" sz="2800" dirty="0" smtClean="0"/>
              <a:t>๓. กำหนดคุณธรรมชุดแรกร่วมกันขององค์กร </a:t>
            </a:r>
          </a:p>
          <a:p>
            <a:r>
              <a:rPr lang="th-TH" sz="2800" dirty="0" smtClean="0"/>
              <a:t>๔. แปรคุณธรรมหลักขององค์กรเป็นหลักกลางเพื่อ ปฏิบัติร่วมกัน  </a:t>
            </a:r>
          </a:p>
          <a:p>
            <a:r>
              <a:rPr lang="th-TH" sz="2800" dirty="0" smtClean="0"/>
              <a:t>๕. กำหนดกรอบปฏิบัติและประเมินผลเปรียบเทียบการ เปลี่ยนแปลงที่เกิดขึ้นก่อนหลัง</a:t>
            </a:r>
          </a:p>
          <a:p>
            <a:r>
              <a:rPr lang="th-TH" sz="2800" dirty="0" smtClean="0"/>
              <a:t>๖. ขยายผลเติมเต็มยกระดับคุณธรรมหลักและข้อคิดการ ปฏิบัติให้ครอบคลุมคุณธรรมมากขึ้น </a:t>
            </a:r>
          </a:p>
          <a:p>
            <a:r>
              <a:rPr lang="th-TH" sz="2800" dirty="0" smtClean="0"/>
              <a:t>ศาสตราจารย์เกียรติคุณนายแพทย์เกษม </a:t>
            </a:r>
            <a:r>
              <a:rPr lang="th-TH" sz="2800" dirty="0" err="1" smtClean="0"/>
              <a:t>วัฒน</a:t>
            </a:r>
            <a:r>
              <a:rPr lang="th-TH" sz="2800" dirty="0" smtClean="0"/>
              <a:t>ชัย องคมนตรี</a:t>
            </a:r>
            <a:endParaRPr lang="en-US" sz="28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55" y="1368424"/>
            <a:ext cx="2309995" cy="263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50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8 ขั้นตอนเสริมสร้างองค์กรคุณธรรม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26" y="5662"/>
            <a:ext cx="1276352" cy="127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ไดอะแกรม 7"/>
          <p:cNvGraphicFramePr/>
          <p:nvPr>
            <p:extLst>
              <p:ext uri="{D42A27DB-BD31-4B8C-83A1-F6EECF244321}">
                <p14:modId xmlns:p14="http://schemas.microsoft.com/office/powerpoint/2010/main" val="599532550"/>
              </p:ext>
            </p:extLst>
          </p:nvPr>
        </p:nvGraphicFramePr>
        <p:xfrm>
          <a:off x="609600" y="1295400"/>
          <a:ext cx="82296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03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477000" cy="762000"/>
          </a:xfrm>
        </p:spPr>
        <p:txBody>
          <a:bodyPr/>
          <a:lstStyle/>
          <a:p>
            <a:r>
              <a:rPr lang="th-TH" dirty="0" smtClean="0"/>
              <a:t>ระดับองค์กรคุณธรรม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304800" y="1371600"/>
            <a:ext cx="8305800" cy="1569660"/>
          </a:xfrm>
          <a:prstGeom prst="rect">
            <a:avLst/>
          </a:prstGeom>
          <a:solidFill>
            <a:srgbClr val="FFFF99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/>
              <a:t>ระดับที่ ๑ องค์กรส่งเสริมคุณธรรม </a:t>
            </a:r>
            <a:r>
              <a:rPr lang="th-TH" sz="2400" dirty="0"/>
              <a:t>คือ องค์กรที่แสดง</a:t>
            </a:r>
            <a:r>
              <a:rPr lang="th-TH" sz="2400" dirty="0" smtClean="0"/>
              <a:t>เจตนารมณ์จะ</a:t>
            </a:r>
            <a:r>
              <a:rPr lang="th-TH" sz="2400" dirty="0"/>
              <a:t>พัฒนาเป็น</a:t>
            </a:r>
            <a:r>
              <a:rPr lang="th-TH" sz="2400" dirty="0" smtClean="0"/>
              <a:t>องค์กรคุณธรรม </a:t>
            </a:r>
            <a:r>
              <a:rPr lang="th-TH" sz="2400" dirty="0"/>
              <a:t>กำหนด</a:t>
            </a:r>
            <a:r>
              <a:rPr lang="th-TH" sz="2400" dirty="0" smtClean="0"/>
              <a:t>เป้าหมาย/แผนงาน   มีผู้รับผิดชอบงาน จัด</a:t>
            </a:r>
            <a:r>
              <a:rPr lang="th-TH" sz="2400" dirty="0"/>
              <a:t>กิจกรรมส่งเสริมคุณธรรม </a:t>
            </a:r>
            <a:r>
              <a:rPr lang="th-TH" sz="2400" dirty="0" smtClean="0"/>
              <a:t>ผล</a:t>
            </a:r>
            <a:r>
              <a:rPr lang="th-TH" sz="2400" dirty="0"/>
              <a:t>กา</a:t>
            </a:r>
            <a:r>
              <a:rPr lang="th-TH" sz="2400" dirty="0" smtClean="0"/>
              <a:t>รดำเนินงานเกิดขึ้น</a:t>
            </a:r>
            <a:r>
              <a:rPr lang="th-TH" sz="2400" dirty="0"/>
              <a:t>บางส่วน แต่ผล</a:t>
            </a:r>
            <a:r>
              <a:rPr lang="th-TH" sz="2400" dirty="0" smtClean="0"/>
              <a:t>การเปลี่ยนแปลง</a:t>
            </a:r>
            <a:r>
              <a:rPr lang="th-TH" sz="2400" dirty="0"/>
              <a:t>เชิงพฤติกรรมของคนหรือปัญหาเชิงคุณธรรมที่ลดลงอาจยังไม่เห็นผล</a:t>
            </a:r>
            <a:r>
              <a:rPr lang="th-TH" sz="2400" dirty="0" smtClean="0"/>
              <a:t>ชัดเจน</a:t>
            </a:r>
            <a:endParaRPr lang="en-US" sz="2400" dirty="0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04800" y="4754940"/>
            <a:ext cx="8305800" cy="1569660"/>
          </a:xfrm>
          <a:prstGeom prst="rect">
            <a:avLst/>
          </a:prstGeom>
          <a:solidFill>
            <a:srgbClr val="1BF134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/>
              <a:t>ระดับที่ ๓ องค์กรคุณธรรมต้นแบบ </a:t>
            </a:r>
            <a:r>
              <a:rPr lang="th-TH" sz="2400" dirty="0"/>
              <a:t>คือ องค์กรคุณธรรม</a:t>
            </a:r>
            <a:r>
              <a:rPr lang="th-TH" sz="2400" dirty="0" smtClean="0"/>
              <a:t>ที่ด</a:t>
            </a:r>
            <a:r>
              <a:rPr lang="th-TH" sz="2400" dirty="0"/>
              <a:t>ำ</a:t>
            </a:r>
            <a:r>
              <a:rPr lang="th-TH" sz="2400" dirty="0" smtClean="0"/>
              <a:t>เนินการ</a:t>
            </a:r>
            <a:r>
              <a:rPr lang="th-TH" sz="2400" dirty="0"/>
              <a:t>ประสบ</a:t>
            </a:r>
            <a:r>
              <a:rPr lang="th-TH" sz="2400" dirty="0" smtClean="0"/>
              <a:t>ความส</a:t>
            </a:r>
            <a:r>
              <a:rPr lang="th-TH" sz="2400" dirty="0"/>
              <a:t>ำ</a:t>
            </a:r>
            <a:r>
              <a:rPr lang="th-TH" sz="2400" dirty="0" smtClean="0"/>
              <a:t>เร็จ ทั้งใน</a:t>
            </a:r>
            <a:r>
              <a:rPr lang="th-TH" sz="2400" dirty="0"/>
              <a:t>กระบวนการพัฒนาและการเปลี่ยนแปลงพฤติกรรมของคนที่สะท้อนการมีคุณธรรม คนมีความสุข </a:t>
            </a:r>
            <a:r>
              <a:rPr lang="th-TH" sz="2400" dirty="0" smtClean="0"/>
              <a:t>องค์กรมี</a:t>
            </a:r>
            <a:r>
              <a:rPr lang="th-TH" sz="2400" dirty="0"/>
              <a:t>คุณภาพและคุณธรรมเชิงประจักษ์ มีองค์ความรู้สามารถถ่ายทอดและเป็นแหล่งเรียนรู้ให้กับองค์กรต่าง </a:t>
            </a:r>
            <a:r>
              <a:rPr lang="th-TH" sz="2400" dirty="0" smtClean="0"/>
              <a:t>ๆ</a:t>
            </a:r>
            <a:endParaRPr lang="th-TH" sz="2400" dirty="0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304800" y="3048000"/>
            <a:ext cx="8305800" cy="1569660"/>
          </a:xfrm>
          <a:prstGeom prst="rect">
            <a:avLst/>
          </a:prstGeom>
          <a:solidFill>
            <a:srgbClr val="CCFF66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400" b="1" dirty="0"/>
              <a:t>ระดับที่ ๒ องค์กรคุณธรรม </a:t>
            </a:r>
            <a:r>
              <a:rPr lang="th-TH" sz="2400" dirty="0"/>
              <a:t>คือ </a:t>
            </a:r>
            <a:r>
              <a:rPr lang="th-TH" sz="2400" dirty="0" smtClean="0"/>
              <a:t>มี</a:t>
            </a:r>
            <a:r>
              <a:rPr lang="th-TH" sz="2400" dirty="0"/>
              <a:t>กระบวนการพัฒนา</a:t>
            </a:r>
            <a:r>
              <a:rPr lang="th-TH" sz="2400" dirty="0" smtClean="0"/>
              <a:t>องค์กรคุณธรรมได้ตามมาตรฐาน ระบบ</a:t>
            </a:r>
            <a:r>
              <a:rPr lang="th-TH" sz="2400" dirty="0"/>
              <a:t>ภายในองค์กรที่เอื้อต่อการ</a:t>
            </a:r>
            <a:r>
              <a:rPr lang="th-TH" sz="2400" dirty="0" smtClean="0"/>
              <a:t>พัฒนา ผลงานบรรลุ</a:t>
            </a:r>
            <a:r>
              <a:rPr lang="th-TH" sz="2400" dirty="0"/>
              <a:t>ตาม</a:t>
            </a:r>
            <a:r>
              <a:rPr lang="th-TH" sz="2400" dirty="0" smtClean="0"/>
              <a:t>เป้าหมาย เกิด</a:t>
            </a:r>
            <a:r>
              <a:rPr lang="th-TH" sz="2400" dirty="0"/>
              <a:t>การเปลี่ยนแปลง</a:t>
            </a:r>
            <a:r>
              <a:rPr lang="th-TH" sz="2400" dirty="0" smtClean="0"/>
              <a:t>เชิงพฤติกรรม</a:t>
            </a:r>
            <a:r>
              <a:rPr lang="th-TH" sz="2400" dirty="0"/>
              <a:t>ของคนในองค์กร และส่งผลกระทบให้การ</a:t>
            </a:r>
            <a:r>
              <a:rPr lang="th-TH" sz="2400" dirty="0" smtClean="0"/>
              <a:t>ท</a:t>
            </a:r>
            <a:r>
              <a:rPr lang="th-TH" sz="2400" dirty="0"/>
              <a:t>ำ</a:t>
            </a:r>
            <a:r>
              <a:rPr lang="th-TH" sz="2400" dirty="0" smtClean="0"/>
              <a:t>ความ</a:t>
            </a:r>
            <a:r>
              <a:rPr lang="th-TH" sz="2400" dirty="0"/>
              <a:t>ดีเพิ่มขึ้น ปัญหาเชิงคุณธรรมลดลง และมี</a:t>
            </a:r>
            <a:r>
              <a:rPr lang="th-TH" sz="2400" dirty="0" smtClean="0"/>
              <a:t>แนวโน้มจะ</a:t>
            </a:r>
            <a:r>
              <a:rPr lang="th-TH" sz="2400" dirty="0"/>
              <a:t>เกิดการพัฒนาที่ต่อเนื่อง เกิดความยั่งยืนได้</a:t>
            </a:r>
          </a:p>
        </p:txBody>
      </p:sp>
    </p:spTree>
    <p:extLst>
      <p:ext uri="{BB962C8B-B14F-4D97-AF65-F5344CB8AC3E}">
        <p14:creationId xmlns:p14="http://schemas.microsoft.com/office/powerpoint/2010/main" val="283163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ผลที่ได้จากองค์กรคุณธรรม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47700" y="3323757"/>
            <a:ext cx="3124200" cy="609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2800" b="1" dirty="0" smtClean="0"/>
              <a:t> คนเก่ง คนดี มีความสุข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4953000" y="338581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prstClr val="black"/>
                </a:solidFill>
              </a:rPr>
              <a:t>ครอบครัวอบอุ่น เข้มแข็ง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116902" y="5800208"/>
            <a:ext cx="38177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prstClr val="black"/>
                </a:solidFill>
              </a:rPr>
              <a:t>องค์กรมีประสิทธิภาพ ประสิทธิผล </a:t>
            </a:r>
          </a:p>
          <a:p>
            <a:r>
              <a:rPr lang="th-TH" sz="2400" b="1" dirty="0" smtClean="0">
                <a:solidFill>
                  <a:prstClr val="black"/>
                </a:solidFill>
              </a:rPr>
              <a:t>มีภาพลักษณ์ที่ดี</a:t>
            </a:r>
            <a:endParaRPr lang="th-TH" sz="2400" b="1" dirty="0">
              <a:solidFill>
                <a:prstClr val="black"/>
              </a:solidFill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4800" y="5933420"/>
            <a:ext cx="396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prstClr val="black"/>
                </a:solidFill>
              </a:rPr>
              <a:t>สังคมคุณธรรม สมานฉันท์ สันติสุข</a:t>
            </a:r>
            <a:endParaRPr lang="en-US" sz="2800" b="1" dirty="0">
              <a:solidFill>
                <a:prstClr val="black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18093"/>
            <a:ext cx="3200400" cy="150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23622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06" y="1168705"/>
            <a:ext cx="2566988" cy="1995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4096821"/>
            <a:ext cx="2762250" cy="170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31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หลักและเกณฑ์ประเมินองค์กรคุณธรรม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90600" y="1587260"/>
            <a:ext cx="2362200" cy="1828799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2800" b="1" dirty="0" smtClean="0"/>
              <a:t>สำรวจความก้าวหน้าผลการดำเนินงาน นำไปสู่การพัฒนา ให้ดียิ่งขึ้น</a:t>
            </a:r>
            <a:endParaRPr lang="th-TH" sz="28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ตัวแทนเนื้อหา 2"/>
          <p:cNvSpPr txBox="1">
            <a:spLocks/>
          </p:cNvSpPr>
          <p:nvPr/>
        </p:nvSpPr>
        <p:spPr>
          <a:xfrm>
            <a:off x="5105400" y="1600200"/>
            <a:ext cx="2362200" cy="18287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sz="2800" b="1" dirty="0" smtClean="0"/>
              <a:t>วัดเทียบผล        การดำเนินงานกับตนเองก่อนและหลังดำเนินการ</a:t>
            </a:r>
            <a:endParaRPr lang="th-TH" sz="2800" dirty="0" smtClean="0"/>
          </a:p>
        </p:txBody>
      </p:sp>
      <p:sp>
        <p:nvSpPr>
          <p:cNvPr id="6" name="ตัวแทนเนื้อหา 2"/>
          <p:cNvSpPr txBox="1">
            <a:spLocks/>
          </p:cNvSpPr>
          <p:nvPr/>
        </p:nvSpPr>
        <p:spPr>
          <a:xfrm>
            <a:off x="5105400" y="4343400"/>
            <a:ext cx="2362200" cy="1828799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sz="2800" b="1" dirty="0" smtClean="0"/>
              <a:t>เปรียบเทียบ</a:t>
            </a:r>
          </a:p>
          <a:p>
            <a:pPr marL="0" indent="0" algn="ctr">
              <a:buFont typeface="Arial" pitchFamily="34" charset="0"/>
              <a:buNone/>
            </a:pPr>
            <a:r>
              <a:rPr lang="th-TH" sz="2800" b="1" dirty="0" smtClean="0"/>
              <a:t>ผลการดำเนินงานกับมาตรฐานกลาง</a:t>
            </a:r>
            <a:endParaRPr lang="th-TH" sz="2800" dirty="0" smtClean="0"/>
          </a:p>
        </p:txBody>
      </p:sp>
      <p:sp>
        <p:nvSpPr>
          <p:cNvPr id="7" name="ตัวแทนเนื้อหา 2"/>
          <p:cNvSpPr txBox="1">
            <a:spLocks/>
          </p:cNvSpPr>
          <p:nvPr/>
        </p:nvSpPr>
        <p:spPr>
          <a:xfrm>
            <a:off x="1066800" y="4331898"/>
            <a:ext cx="2362200" cy="18287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th-TH" sz="2800" b="1" dirty="0" smtClean="0"/>
              <a:t>ยกระดับ</a:t>
            </a:r>
          </a:p>
          <a:p>
            <a:pPr marL="0" indent="0" algn="ctr">
              <a:buFont typeface="Arial" pitchFamily="34" charset="0"/>
              <a:buNone/>
            </a:pPr>
            <a:r>
              <a:rPr lang="th-TH" sz="2800" b="1" dirty="0" smtClean="0"/>
              <a:t>การพัฒนาองค์กรคุณธรรมให้ดียิ่งขึ้น และต่อเนื่อง</a:t>
            </a:r>
            <a:endParaRPr lang="th-TH" sz="2800" dirty="0" smtClean="0"/>
          </a:p>
        </p:txBody>
      </p:sp>
      <p:sp>
        <p:nvSpPr>
          <p:cNvPr id="4" name="ลูกศรขวา 3"/>
          <p:cNvSpPr/>
          <p:nvPr/>
        </p:nvSpPr>
        <p:spPr>
          <a:xfrm>
            <a:off x="3581400" y="2209800"/>
            <a:ext cx="1143000" cy="304799"/>
          </a:xfrm>
          <a:prstGeom prst="rightArrow">
            <a:avLst/>
          </a:prstGeom>
          <a:solidFill>
            <a:srgbClr val="1BF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ลูกศรลง 7"/>
          <p:cNvSpPr/>
          <p:nvPr/>
        </p:nvSpPr>
        <p:spPr>
          <a:xfrm>
            <a:off x="6096000" y="3505201"/>
            <a:ext cx="304800" cy="761999"/>
          </a:xfrm>
          <a:prstGeom prst="downArrow">
            <a:avLst/>
          </a:prstGeom>
          <a:solidFill>
            <a:srgbClr val="1BF13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ลูกศรซ้าย 8"/>
          <p:cNvSpPr/>
          <p:nvPr/>
        </p:nvSpPr>
        <p:spPr>
          <a:xfrm>
            <a:off x="3581400" y="5029200"/>
            <a:ext cx="1447800" cy="304800"/>
          </a:xfrm>
          <a:prstGeom prst="leftArrow">
            <a:avLst/>
          </a:prstGeom>
          <a:solidFill>
            <a:srgbClr val="1BF134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ลูกศรขึ้น 9"/>
          <p:cNvSpPr/>
          <p:nvPr/>
        </p:nvSpPr>
        <p:spPr>
          <a:xfrm>
            <a:off x="2057400" y="3505201"/>
            <a:ext cx="304800" cy="762000"/>
          </a:xfrm>
          <a:prstGeom prst="upArrow">
            <a:avLst/>
          </a:prstGeom>
          <a:solidFill>
            <a:srgbClr val="1BF1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6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172200" cy="868362"/>
          </a:xfrm>
        </p:spPr>
        <p:txBody>
          <a:bodyPr/>
          <a:lstStyle/>
          <a:p>
            <a:r>
              <a:rPr lang="th-TH" dirty="0"/>
              <a:t>เกณฑ์ประเมินองค์กรคุณธรรม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5662"/>
            <a:ext cx="1214782" cy="1210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ตาราง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15028"/>
              </p:ext>
            </p:extLst>
          </p:nvPr>
        </p:nvGraphicFramePr>
        <p:xfrm>
          <a:off x="381000" y="1283711"/>
          <a:ext cx="8534399" cy="5345689"/>
        </p:xfrm>
        <a:graphic>
          <a:graphicData uri="http://schemas.openxmlformats.org/drawingml/2006/table">
            <a:tbl>
              <a:tblPr firstRow="1" firstCol="1" bandRow="1"/>
              <a:tblGrid>
                <a:gridCol w="2392822"/>
                <a:gridCol w="2431503"/>
                <a:gridCol w="2354142"/>
                <a:gridCol w="797607"/>
                <a:gridCol w="558325"/>
              </a:tblGrid>
              <a:tr h="22860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การประเมินองค์กรคุณธรรม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เกณฑ์การให้คะแนน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รวม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0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๒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๑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0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63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ประเมินระดับที่ ๑ องค์กรส่งเสริม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542">
                <a:tc>
                  <a:txBody>
                    <a:bodyPr/>
                    <a:lstStyle/>
                    <a:p>
                      <a:pPr marL="201295" marR="0" indent="-20129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๑)	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องค์กรมีการประกาศข้อตกลง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     เจตนารมณ์ธรรมนูญ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/ปฏิญญา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)</a:t>
                      </a:r>
                      <a:r>
                        <a:rPr lang="th-TH" sz="1600" baseline="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ร่วมกัน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ของผู้บริหารและ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สมาชิกใน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องค์กรที่จะพัฒนาให้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เป็นองค์กร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จำนวนสมาชิกองค์กร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ทั้งฝ่ายบริหารและสมาชิกในองค์กรทุกระดับอย่างมีการประกาศข้อตกลงร่วมกันเป็น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ทางการหรือ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เป็นลายลักษณ์อักษรไม่น้อยกว่า ๕๐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 %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ของจำนวนสมาชิกในองค์กร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จำนวนสมาชิกองค์กร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ทั้งฝ่ายบริหารและสมาชิกในองค์กร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ทุกระดับอย่างมีการประกาศข้อตกลงร่วมกันเป็นทางการหรือ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เป็นลาย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ลักษณ์อักษร ๒๐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-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๕๐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 %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ของจำนวนสมาชิกในองค์กร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น้อยกว่า ๒๐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หรือไม่มีการปฏิบัติ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0">
                <a:tc>
                  <a:txBody>
                    <a:bodyPr/>
                    <a:lstStyle/>
                    <a:p>
                      <a:pPr marL="201295" marR="0" indent="-201295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๒)	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องค์กรมีการกำหนด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คุณธรรมเป้าหมาย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“ปัญหาที่อยากแก้”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และ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“ความดีที่อยากทำ”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ที่สอดคล้อง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กับปัญหาคุณธรรม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ขององค์กร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หรือคุณธรรม ๔ ประการ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พอเพียง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วินัย สุจริต จิตอาสา เช่น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ใช้วัสดุสำนักงาน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อย่างประหยัด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มาปฏิบัติงานตรงเวลา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บริการด้วยความโปร่งใส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จัด</a:t>
                      </a:r>
                      <a:r>
                        <a:rPr lang="th-TH" sz="1600" baseline="0" dirty="0" smtClean="0">
                          <a:solidFill>
                            <a:schemeClr val="tx1"/>
                          </a:solidFill>
                          <a:effectLst/>
                          <a:latin typeface="TH SarabunPSK"/>
                          <a:ea typeface="Calibri"/>
                          <a:cs typeface="+mn-cs"/>
                        </a:rPr>
                        <a:t>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จิต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อาสาช่วยเหลือสังคม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ฯลฯ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6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จำนวนสมาชิก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องค์กรไม่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น้อยกว่า ๕๐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มีการกำหนดคุณธรรมเป้าหมาย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“ปัญหาที่อยากแก้”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และ 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“ความดีที่อยากทำ”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เพื่อแก้ไขปัญหาขององค์กร ครอบคลุมทั้ง ๔ คุณธรรม อย่างน้อย ๓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-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๕ เรื่อง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จำนวนสมาชิกองค์กร ๒๐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-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๔๙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ร่วมกำหนดคุณธรรมเป้าหมาย</a:t>
                      </a:r>
                      <a:r>
                        <a:rPr lang="th-TH" sz="1600" b="1" spc="-5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“ปัญหาที่อยากแก้”</a:t>
                      </a:r>
                      <a:r>
                        <a:rPr lang="th-TH" sz="1600" spc="-5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  และ</a:t>
                      </a:r>
                      <a:r>
                        <a:rPr lang="th-TH" sz="1600" b="1" spc="-5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“ความดีที่อยากทำ”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/>
                      </a:r>
                      <a:b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</a:b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เพื่อแก้ไขปัญหาขององค์กร </a:t>
                      </a:r>
                      <a:r>
                        <a:rPr lang="th-TH" sz="1600" spc="-5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ครอบคลุมทั้ง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spc="-5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๔ คุณธรรม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อย่างน้อย ๑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-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๒ เรื่อง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น้อยกว่า ๒๐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หรือไม่มีการปฏิบัติ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5689">
                <a:tc>
                  <a:txBody>
                    <a:bodyPr/>
                    <a:lstStyle/>
                    <a:p>
                      <a:pPr marL="201295" marR="0" indent="-201295" algn="thaiDi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๓)	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องค์กรมีการจัดทำ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แผนการดำเนินงาน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ด้านส่งเสริมคุณธรรม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และ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จัดบุคลากร/ทีมงาน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/ผู้รับผิดชอบ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ดำเนินงานส่งเสริม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คุณธรรมในองค์กร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ตามประเด็น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คุณธรรมเป้าหมายองค์กร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มีการแผนการขับเคลื่อนคุณธรรมขององค์กร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แบบมี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ส่วนร่วมจากทุก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ฝ่ายในองค์กร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มีการมอบหมาย แต่งตั้งบุคคล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หรือหน่วยงาน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รับผิดชอบการดำเนินงาน</a:t>
                      </a:r>
                      <a:r>
                        <a:rPr lang="th-TH" sz="1600" spc="-7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ที่ชัดเจนเป็นลายลักษณ์</a:t>
                      </a:r>
                      <a:r>
                        <a:rPr lang="th-TH" sz="1600" spc="-7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อักษร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6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มีการแผนการขับเคลื่อนคุณธรรมขององค์กรแบบมีส่วนร่วมจากทุกฝ่ายในองค์กรและมีการมอบหมายบุคคลหรือหน่วยงาน</a:t>
                      </a:r>
                      <a:r>
                        <a:rPr lang="th-TH" sz="1600" spc="-6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รับผิดชอบการดำเนินงาน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</a:t>
                      </a:r>
                      <a:r>
                        <a:rPr lang="th-TH" sz="1600" spc="-5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แต่ไม่เป็น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ลายลักษณ์อักษร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6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ไม่มีการปฏิบัติ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38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68362"/>
          </a:xfrm>
        </p:spPr>
        <p:txBody>
          <a:bodyPr/>
          <a:lstStyle/>
          <a:p>
            <a:r>
              <a:rPr lang="th-TH" dirty="0"/>
              <a:t>เกณฑ์ประเมินองค์กรคุณธรรม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894" y="5661"/>
            <a:ext cx="113268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370250"/>
              </p:ext>
            </p:extLst>
          </p:nvPr>
        </p:nvGraphicFramePr>
        <p:xfrm>
          <a:off x="304800" y="1263650"/>
          <a:ext cx="8610599" cy="4843723"/>
        </p:xfrm>
        <a:graphic>
          <a:graphicData uri="http://schemas.openxmlformats.org/drawingml/2006/table">
            <a:tbl>
              <a:tblPr firstRow="1" firstCol="1" bandRow="1"/>
              <a:tblGrid>
                <a:gridCol w="2745779"/>
                <a:gridCol w="2121618"/>
                <a:gridCol w="1995730"/>
                <a:gridCol w="999182"/>
                <a:gridCol w="748290"/>
              </a:tblGrid>
              <a:tr h="27059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การประเมินองค์กรคุณธรรม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เกณฑ์การให้คะแนน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รวม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59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๒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๑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0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3722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 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ประเมินระดับที่ ๒ องค์กร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4232">
                <a:tc>
                  <a:txBody>
                    <a:bodyPr/>
                    <a:lstStyle/>
                    <a:p>
                      <a:pPr marL="201295" marR="0" indent="-201295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๔)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องค์กรมีผลสำเร็จ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การดำเนินงาน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/กิจกรรมส่งเสริม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ในองค์กรตาม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คุณธรรมเป้าหมาย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และแผนงานที่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กำหนดเป็น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ระบบและต่อเนื่องมากขึ้น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ีผลสำเร็จจากการดำเนินงาน/กิจกรรมส่งเสริมคุณธรรมในองค์กรตามตัวชี้วัดที่กำหนดไว้ในแผนส่งเสริมคุณธรรมขององค์กร ไม่น้อยกว่า ๕๐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ีผลสำเร็จจากการดำเนินงาน/กิจกรรมส่งเสริมคุณธรรมในองค์กรตามตัวชี้วัดที่กำหนดไว้ในแผนส่งเสริมคุณธรรมขององค์กร ระหว่าง ๒๐-๔๙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น้อยกว่า ๒๐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หรือไม่มีการปฏิบัติ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2184">
                <a:tc>
                  <a:txBody>
                    <a:bodyPr/>
                    <a:lstStyle/>
                    <a:p>
                      <a:pPr marL="201295" marR="0" indent="-201295" algn="thaiDist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๕)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องค์กรมีการจัดระบบติดตาม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รายงาน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ประเมินผลและ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จัดกิจกรรม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รณรงค์แลกเปลี่ยน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เรียนรู้เพื่อ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พัฒนา ปรับปรุง แก้ไข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การดำเนินงาน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ส่งเสริมคุณธรรม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ในองค์กร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อย่างต่อเนื่อง 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มีการจัดระบบติดตามประเมิน และรายงานผลกิจกรรม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จัดกิจกรรมรณรงค์ให้เกิด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การแลกเปลี่ยน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เรียนรู้ร่วมกันในของสมาชิกทุกระดับในองค์กรอย่างต่อเนื่อง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 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จัดสภาพแวดล้อมให้เหมาะกับการส่งเสริมคุณธรรมใน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องค์กร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6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มีการจัดระบบติดตามประเมิน และรายงานผลกิจกรรม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จัดกิจกรรมรณรงค์ แลกเปลี่ยนเรียนรู้ของสมาชิกองค์กรในบางโอกาส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ไม่มีการปฏิบัติ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389">
                <a:tc>
                  <a:txBody>
                    <a:bodyPr/>
                    <a:lstStyle/>
                    <a:p>
                      <a:pPr marL="201295" marR="0" indent="-201295" algn="thaiDi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๖)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องค์กรมีกระบวนการยกย่อง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เชิด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ชู การทำความดีหรือบุคคลผู้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มีคุณธรรม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ในรูปแบบต่างๆ เช่น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บุคคล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 โครงการดีเด่น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ด้านส่งเสริม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 ส่วนงาน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ดีเด่นด้าน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 ฯลฯ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มีการจัดกิจกรรมประกาศยกย่องเชิดชู บุคคลคุณธรรม ตามคุณธรรมเป้าหมายทั้งภายในองค์กรและมีกระบวนการยกย่องเชิดชูภายนอกองค์กรด้วย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มีการจัดกิจกรรมประกาศยกย่องเชิดชูบุคคลคุณธรรม เฉพาะภายในองค์กร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ไม่มีการปฏิบัติ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868362"/>
          </a:xfrm>
        </p:spPr>
        <p:txBody>
          <a:bodyPr/>
          <a:lstStyle/>
          <a:p>
            <a:r>
              <a:rPr lang="th-TH" dirty="0"/>
              <a:t>เกณฑ์ประเมินองค์กรคุณธรรม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26" y="5661"/>
            <a:ext cx="1123952" cy="1120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976059"/>
              </p:ext>
            </p:extLst>
          </p:nvPr>
        </p:nvGraphicFramePr>
        <p:xfrm>
          <a:off x="381000" y="1219200"/>
          <a:ext cx="8381999" cy="5508955"/>
        </p:xfrm>
        <a:graphic>
          <a:graphicData uri="http://schemas.openxmlformats.org/drawingml/2006/table">
            <a:tbl>
              <a:tblPr firstRow="1" firstCol="1" bandRow="1"/>
              <a:tblGrid>
                <a:gridCol w="2672882"/>
                <a:gridCol w="2065292"/>
                <a:gridCol w="1942746"/>
                <a:gridCol w="972655"/>
                <a:gridCol w="728424"/>
              </a:tblGrid>
              <a:tr h="12684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การประเมินองค์กรคุณธรรม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เกณฑ์การให้คะแนน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รวม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๒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๑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0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388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 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ประเมินระดับที่ ๓ องค์กรต้นแบบ</a:t>
                      </a:r>
                      <a:r>
                        <a:rPr lang="th-TH" sz="1600" b="1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1624">
                <a:tc>
                  <a:txBody>
                    <a:bodyPr/>
                    <a:lstStyle/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๗)</a:t>
                      </a: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องค์กรมีผลสำเร็จ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การดำเนินงาน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ขององค์กรตาม “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ปัญหาที่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อยากแก้” และ “ความดีที่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อยากทำ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” ตามคุณธรรมพอเพียง วินัย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สุจริต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จิตอาสา เพิ่มมากขึ้น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มีผลสำเร็จจากการดำเนินกิจกรรมการส่งเสริมคุณธรรมแบบมีส่วนร่วมจากทุกส่วนงานในองค์กร ตามตัวชี้วัดในแผนส่งเสริมคุณธรรมที่องค์กรกำหนด ไม่น้อยกว่า ๘๐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 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มีผลสำเร็จจากการดำเนินกิจกรรมการส่งเสริมคุณธรรมแบบมีส่วนร่วมจากทุกส่วนงานในองค์กร ตามตัวชี้วัดในแผนส่งเสริมคุณธรรมที่องค์กรกำหนด ไม่น้อยกว่า ๖๐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มีผลสำเร็จจากการดำเนินงานตามตัวชี้วัด น้อยกว่า ๖๐ </a:t>
                      </a:r>
                      <a:r>
                        <a:rPr lang="en-US" sz="1600">
                          <a:solidFill>
                            <a:srgbClr val="000000"/>
                          </a:solidFill>
                          <a:effectLst/>
                          <a:latin typeface="TH SarabunIT๙"/>
                          <a:ea typeface="Calibri"/>
                        </a:rPr>
                        <a:t>% 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8472">
                <a:tc>
                  <a:txBody>
                    <a:bodyPr/>
                    <a:lstStyle/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๘)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องค์กร มีการเพิ่ม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ประเด็นคุณธรรม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เป้าหมาย ในมิติการ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นำหลัก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ศาสนา และหลัก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ปรัชญาเศรษฐกิจ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พอเพียงมากำหนด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เป็นปัญหา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ที่อยากแก้ ความดีที่อยากทำ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เพิ่มเติม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จาก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คุณธรรม อื่น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ๆ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อย่างชัดเจน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นอกเหนือจากผลสำเร็จในการดำเนินงานตามตัวชี้วัดคุณธรรมเป้าหมายที่กำหนด องค์กรได้มีการกำหนดประเด็นคุณธรรมเพื่อดำเนินการเพิ่มเติมครบทั้ง ๒ มิติ คือ การนำหลักศาสนา และหลักปรัชญาของเศรษฐกิจพอเพียง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68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นอกเหนือจากผลสำเร็จในการดำเนินงานตามตัวชี้วัดคุณธรรมเป้าหมายที่กำหนด  องค์กรได้มีการกำหนดประเด็นคุณธรรมเพิ่มเติมเพียงมิติใด มิติหนึ่งคือการนำหลักศาสนาหรือหลักปรัชญาของเศรษฐกิจ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พอเพียง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337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ไม่มีการปฏิบัติ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2165">
                <a:tc>
                  <a:txBody>
                    <a:bodyPr/>
                    <a:lstStyle/>
                    <a:p>
                      <a:pPr marL="201295" marR="0" indent="-201295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๙)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 องค์กรมีองค์ความรู้จาก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การดำเนินงาน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องค์กรคุณธรรม 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สามารถ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เป็นแหล่งเรียนรู้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และถ่ายทอด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ขยายผลไปสู่องค์กรอื่นได้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มีองค์ความรู้จากการดำเนินงานองค์กรคุณธรรมทั้งในภาพรวมและองค์ความรู้ครบทุกกิจกรรมที่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ดำเนินการ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สามารถเป็นแหล่งเรียนรู้ และถ่ายทอดขยายผลไปสู่องค์กรอื่น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ได้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มีองค์ความรู้จากการดำเนินงานองค์กรคุณธรรม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เฉพาะบางกิจกรรม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สามารถเป็นแหล่งเรียนรู้ และถ่ายทอดขยายผลไปสู่องค์กร       อื่น</a:t>
                      </a:r>
                      <a:r>
                        <a:rPr lang="th-TH" sz="1600" dirty="0" smtClean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ได้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- มีการดำเนินงานแต่ไม่มีการถอดองค์ความรู้เพื่อเผยแพร่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/>
                          <a:ea typeface="Calibri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TH SarabunPSK"/>
                        <a:ea typeface="Calibri"/>
                      </a:endParaRPr>
                    </a:p>
                  </a:txBody>
                  <a:tcPr marL="13030" marR="130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04800" y="228600"/>
            <a:ext cx="5029200" cy="632460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2400" dirty="0" smtClean="0"/>
              <a:t>	</a:t>
            </a:r>
          </a:p>
          <a:p>
            <a:pPr marL="0" indent="0" algn="thaiDist">
              <a:buNone/>
            </a:pPr>
            <a:r>
              <a:rPr lang="th-TH" sz="2400" dirty="0"/>
              <a:t>	</a:t>
            </a:r>
            <a:r>
              <a:rPr lang="th-TH" sz="2400" dirty="0" smtClean="0"/>
              <a:t>การที่จะทำงานให้บรรลุผลที่พึงปรารถนา</a:t>
            </a:r>
          </a:p>
          <a:p>
            <a:pPr marL="0" indent="0" algn="thaiDist">
              <a:buNone/>
            </a:pPr>
            <a:r>
              <a:rPr lang="th-TH" sz="2400" dirty="0" smtClean="0"/>
              <a:t>เพื่อให้เป็นประโยชน์และเป็นธรรมด้วยนั้น จะอาศัยเพียง ความรู้แต่เพียงอย่างเดียวมิได้ จำเป็นต้องอาศัยความ สุจริต ความบริสุทธิ์ใจ และความถูกต้องเป็นธรรม ประกอบด้วย เพราะเหตุว่าความรู้นั้นเปรียบเสมือน เครื่องยนต์ที่ท</a:t>
            </a:r>
            <a:r>
              <a:rPr lang="th-TH" sz="2400" dirty="0"/>
              <a:t>ำ</a:t>
            </a:r>
            <a:r>
              <a:rPr lang="th-TH" sz="2400" dirty="0" smtClean="0"/>
              <a:t>ให้ยวดยานเคลื่อนไปได้ประการเดียว ส่วนคุณธรรมดังกล่าวแล้วย่อมเปรียบเสมือนหนึ่ง พวงมาลัยหรือหางเสือ ซึ่งเป็นปัจจัยที่น</a:t>
            </a:r>
            <a:r>
              <a:rPr lang="th-TH" sz="2400" dirty="0"/>
              <a:t>ำ</a:t>
            </a:r>
            <a:r>
              <a:rPr lang="th-TH" sz="2400" dirty="0" smtClean="0"/>
              <a:t>พาให้ยวดยาน ดำเนินไปถูกทางด้วยความสวัสดี คือ ปลอดภัยจนบรรลุ จึงจุดหมายที่พึงประสงค์ ดังนั้นในการที่จะประกอบงาน เพื่อตนเอง เพื่อส่วนร่วม ขอให้ทุกคนส</a:t>
            </a:r>
            <a:r>
              <a:rPr lang="th-TH" sz="2400" dirty="0"/>
              <a:t>ำ</a:t>
            </a:r>
            <a:r>
              <a:rPr lang="th-TH" sz="2400" dirty="0" smtClean="0"/>
              <a:t>นึกไว้เป็นนิจ โดยตระหนักว่าการงานสังคมและบ้านเมืองนั้น  ถ้าขาดผู้ มีความรู้เป็นผู้บริหารด</a:t>
            </a:r>
            <a:r>
              <a:rPr lang="th-TH" sz="2400" dirty="0"/>
              <a:t>ำ</a:t>
            </a:r>
            <a:r>
              <a:rPr lang="th-TH" sz="2400" dirty="0" smtClean="0"/>
              <a:t>เนินการย่อมเจริญ ก้าวหน้าไปได้ โดยยาก แต่ถ้าการงานใด สังคมใด บ้านเมืองใดก็ตาม ขาด บุคคลผู้มีคุณธรรม ความสุจริตแล้ว จะดำรงอยู่มิได้เลย </a:t>
            </a:r>
            <a:endParaRPr lang="en-US" sz="2400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638800" y="4800600"/>
            <a:ext cx="3124200" cy="193899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sz="2400" dirty="0" smtClean="0"/>
              <a:t>พระบรมราโชวาทรัชกาลที่ 9 </a:t>
            </a:r>
          </a:p>
          <a:p>
            <a:pPr algn="ctr"/>
            <a:r>
              <a:rPr lang="th-TH" sz="2400" dirty="0" smtClean="0"/>
              <a:t>ในพิธี พระราชทานปริญญาบัตร  </a:t>
            </a:r>
          </a:p>
          <a:p>
            <a:pPr algn="ctr"/>
            <a:r>
              <a:rPr lang="th-TH" sz="2400" dirty="0" smtClean="0"/>
              <a:t>มหาวิทยาลัยรามคำแหง  </a:t>
            </a:r>
          </a:p>
          <a:p>
            <a:pPr algn="ctr"/>
            <a:r>
              <a:rPr lang="th-TH" sz="2400" dirty="0" smtClean="0"/>
              <a:t>ณ สวนอัมพร  </a:t>
            </a:r>
          </a:p>
          <a:p>
            <a:pPr algn="ctr"/>
            <a:r>
              <a:rPr lang="th-TH" sz="2400" dirty="0" smtClean="0"/>
              <a:t>วันศุกร์ที่ ๘ กรกฎาคม ๒๕๒๐ 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6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4075" y="1339849"/>
            <a:ext cx="2371725" cy="320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685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1596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หน่วยงานคุณธรรม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626" y="5662"/>
            <a:ext cx="1123952" cy="112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042264"/>
              </p:ext>
            </p:extLst>
          </p:nvPr>
        </p:nvGraphicFramePr>
        <p:xfrm>
          <a:off x="381001" y="1245461"/>
          <a:ext cx="8381999" cy="4698140"/>
        </p:xfrm>
        <a:graphic>
          <a:graphicData uri="http://schemas.openxmlformats.org/drawingml/2006/table">
            <a:tbl>
              <a:tblPr firstRow="1" firstCol="1" bandRow="1"/>
              <a:tblGrid>
                <a:gridCol w="591861"/>
                <a:gridCol w="3545198"/>
                <a:gridCol w="591861"/>
                <a:gridCol w="591263"/>
                <a:gridCol w="1351798"/>
                <a:gridCol w="1710018"/>
              </a:tblGrid>
              <a:tr h="31776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ลำดับ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กิจกรรมการประเมิน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ผลการดำเนินงาน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หลักฐาน/เอกสาร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หมายเหตุ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7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ไม่มี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2626">
                <a:tc gridSpan="5">
                  <a:txBody>
                    <a:bodyPr/>
                    <a:lstStyle/>
                    <a:p>
                      <a:pPr marL="0" marR="0" algn="thaiDi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1.</a:t>
                      </a:r>
                      <a:r>
                        <a:rPr lang="th-TH" sz="1600" b="1" u="sng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นโยบายและแผน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95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1.1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มีนโยบาย และบุคลากรทุกคนมีส่วนร่วมกำหนดคุณธรรมของการเป็นโรงพยาบาลคุณธรรม/หน่วยงานคุณธรรม</a:t>
                      </a: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 </a:t>
                      </a: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สู่สังคมคุณธรรม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5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1.2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มีการแต่งตั้งคณะกรรมการดำเนินการพัฒนาและขับเคลื่อน/โรงพยาบาลคุณธรรม/หน่วยงานคุณธรรม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2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1.3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มีการประกาศคุณธรรมร่วมของการเป็นโรงพยาบาลคุณธรรม/หน่วยงานคุณธรรม ให้เป็นที่รับทราบอย่างกว้างขวาง  ภายในหน่วยงาน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5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1.4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มีการจัดทำแผนปฏิบัติการส่งเสริมและพัฒนาโรงพยาบาลคุณธรรม/หน่วยงานคุณธรรม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3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1.5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มีการติดตามประเมินผลเพื่อพัฒนางานอย่างต่อเนื่อง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16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1596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หน่วยงานคุณธรรม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847103"/>
              </p:ext>
            </p:extLst>
          </p:nvPr>
        </p:nvGraphicFramePr>
        <p:xfrm>
          <a:off x="457200" y="1369862"/>
          <a:ext cx="8229599" cy="5030940"/>
        </p:xfrm>
        <a:graphic>
          <a:graphicData uri="http://schemas.openxmlformats.org/drawingml/2006/table">
            <a:tbl>
              <a:tblPr firstRow="1" firstCol="1" bandRow="1"/>
              <a:tblGrid>
                <a:gridCol w="581100"/>
                <a:gridCol w="3480740"/>
                <a:gridCol w="581100"/>
                <a:gridCol w="580513"/>
                <a:gridCol w="1327220"/>
                <a:gridCol w="1678926"/>
              </a:tblGrid>
              <a:tr h="3005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ลำดับ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กิจกรรมการประเมิน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ผลการดำเนินงาน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หลักฐาน/เอกสาร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หมายเหตุ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5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ไม่มี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2695">
                <a:tc gridSpan="5">
                  <a:txBody>
                    <a:bodyPr/>
                    <a:lstStyle/>
                    <a:p>
                      <a:pPr marL="0" marR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2.</a:t>
                      </a:r>
                      <a:r>
                        <a:rPr lang="th-TH" sz="1600" b="1" u="sng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การส่งเสริมการพัฒนาสู่การเป็นโรงพยาบาลคุณธรรม/หน่วยงานคุณธรรม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601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2.1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มีการน้อมนำหลักปรัชญาของเศรษฐกิจพอเพียงมาเป็นแนวทาง          ในการดำเนินชีวิตของบุคลากรในหน่วยงาน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2.2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spc="-2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มีการส่งเสริมบรรยากาศการทำงานที่เอื้อต่อการพัฒนาโรงพยาบาลคุณธรรม/</a:t>
                      </a: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หน่วยงานคุณธรรม ทั้งภายในและภายนอกหน่วยงาน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0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2.3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บุคลากรในหน่วยงานได้รับการพัฒนาสมรรถนะด้านคุณธรรมจริยธรรม พอเพียง วินัย สุจริต จิตอาสา อย่างน้อยร้อยละ 80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1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2.4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มีกิจกรรม/ วิธีการปฏิบัติ /</a:t>
                      </a:r>
                      <a:r>
                        <a:rPr lang="th-TH" sz="1600" spc="-2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กระบวนการจัดการเรียนรู้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การพัฒนาให้เป็นโรงพยาบาลคุณธรรม/หน่วยงานคุณธรรมอย่างเป็นรูปธรรมและต่อเนื่อง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016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2.5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มีการส่งเสริมและสนับสนุนให้มีการ</a:t>
                      </a:r>
                      <a:r>
                        <a:rPr lang="th-TH" sz="1600" dirty="0">
                          <a:solidFill>
                            <a:srgbClr val="0D0D0D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สร้างทีมแกนนำ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ที่มีความรู้ ความเข้าใจ เจตคติที่ดี ต่อการพัฒนาโรงพยาบาลคุณธรรม/หน่วยงานคุณธรรม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7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1596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หน่วยงานคุณธรรม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826" y="5662"/>
            <a:ext cx="1047752" cy="1044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126121"/>
              </p:ext>
            </p:extLst>
          </p:nvPr>
        </p:nvGraphicFramePr>
        <p:xfrm>
          <a:off x="304803" y="1143000"/>
          <a:ext cx="8140700" cy="5593080"/>
        </p:xfrm>
        <a:graphic>
          <a:graphicData uri="http://schemas.openxmlformats.org/drawingml/2006/table">
            <a:tbl>
              <a:tblPr firstRow="1" firstCol="1" bandRow="1"/>
              <a:tblGrid>
                <a:gridCol w="574823"/>
                <a:gridCol w="3443140"/>
                <a:gridCol w="574823"/>
                <a:gridCol w="574242"/>
                <a:gridCol w="1312883"/>
                <a:gridCol w="1660789"/>
              </a:tblGrid>
              <a:tr h="23658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ลำดับ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กิจกรรมการประเมิน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ผลการดำเนินงาน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หลักฐาน/เอกสาร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หมายเหตุ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5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ไม่มี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1452">
                <a:tc gridSpan="5">
                  <a:txBody>
                    <a:bodyPr/>
                    <a:lstStyle/>
                    <a:p>
                      <a:pPr marL="0" marR="0" algn="thaiDist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u="sng" spc="-2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3.การส่งเสริมวัฒนธรรมองค์กรสู่การเป็น</a:t>
                      </a:r>
                      <a:r>
                        <a:rPr lang="th-TH" sz="1600" b="1" u="sng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โรงพยาบาลคุณธรรม/หน่วยงานคุณธรรม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u="none" strike="noStrike" spc="-2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70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3.1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มีการส่งเสริม ยกย่อง เชิดชู บุคคล/หน่วยงานที่มีคุณธรรมจริยธรรมให้สาธารณชนได้รับรู้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เชื่อมโยงไปสู่การพิจารณาความดีความชอบ หรือรางวัล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3.๒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มีการสื่อสารกับผู้รับบริการด้วยภาษาที่สุภาพ มีการให้กำลังใจ</a:t>
                      </a:r>
                      <a:r>
                        <a:rPr lang="en-US" sz="160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      </a:t>
                      </a:r>
                      <a:r>
                        <a:rPr lang="th-TH" sz="160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เอื้ออาทรและปฏิบัติตามมาตรฐานวิชาชีพ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3.๓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สนับสนุนการดำเนินชีวิตตามวัฒนธรรมไทยที่ดีงาม เช่น จิตอาสา เอื้ออาทร ความกตัญญู 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3.๔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spc="-2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ส่งเสริมสนับสนุนค่านิยมการทำงานด้วยความซื่อสัตย์สุจริต ยุติธรรม ยอมรับความจริง ความเสมอภาค มีความโปร่งใส และตรวจสอบได้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8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3.๕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spc="-2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เสริมสร้างความเป็นธรรมของการประเมินบุคคลใน</a:t>
                      </a:r>
                      <a:r>
                        <a:rPr lang="th-TH" sz="1600" spc="-2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องค์กร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3</a:t>
                      </a:r>
                      <a:r>
                        <a:rPr lang="en-US" sz="1600" dirty="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.</a:t>
                      </a:r>
                      <a:r>
                        <a:rPr lang="th-TH" sz="1600" dirty="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๖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spc="-2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มีการขับเคลื่อนวัฒนธรรมองค์กรให้เป็นไปตามค่านิยมของกระทรวงสาธารณสุข (</a:t>
                      </a:r>
                      <a:r>
                        <a:rPr lang="en-US" sz="1600" spc="-2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MOPH) </a:t>
                      </a:r>
                      <a:r>
                        <a:rPr lang="th-TH" sz="1600" spc="-2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และหรือ คุณธรรมอันพึงประสงค์ของสังคมไทย ได้แก่ พอเพียง วินัย สุจริต จิตอาสา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3.7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เป็นต้นแบบที่สามารถนำองค์กรคุณธรรมให้เกิดการลงมือปฏิบัติจนเป็นวัฒนธรรมองค์กร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1514475" algn="l"/>
                        </a:tabLs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	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7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53000" cy="715962"/>
          </a:xfrm>
        </p:spPr>
        <p:txBody>
          <a:bodyPr>
            <a:normAutofit fontScale="90000"/>
          </a:bodyPr>
          <a:lstStyle/>
          <a:p>
            <a:r>
              <a:rPr lang="th-TH" dirty="0" smtClean="0"/>
              <a:t>หน่วยงานคุณธรรม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426" y="5661"/>
            <a:ext cx="1200152" cy="119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438068"/>
              </p:ext>
            </p:extLst>
          </p:nvPr>
        </p:nvGraphicFramePr>
        <p:xfrm>
          <a:off x="304800" y="1295400"/>
          <a:ext cx="8534399" cy="5059426"/>
        </p:xfrm>
        <a:graphic>
          <a:graphicData uri="http://schemas.openxmlformats.org/drawingml/2006/table">
            <a:tbl>
              <a:tblPr firstRow="1" firstCol="1" bandRow="1"/>
              <a:tblGrid>
                <a:gridCol w="602622"/>
                <a:gridCol w="3893178"/>
                <a:gridCol w="609600"/>
                <a:gridCol w="533400"/>
                <a:gridCol w="1154490"/>
                <a:gridCol w="1741109"/>
              </a:tblGrid>
              <a:tr h="25527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ลำดับ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กิจกรรมการประเมิน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ผลการดำเนินงาน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หลักฐาน/เอกสาร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หมายเหตุ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2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ไม่มี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5270">
                <a:tc gridSpan="5"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4.</a:t>
                      </a:r>
                      <a:r>
                        <a:rPr lang="th-TH" sz="1600" b="1" u="sng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คุณภาพของผลงาน</a:t>
                      </a: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 (พร้อมแนบหลักฐาน)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4.1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หน่วยงานผ่านเกณฑ์การประเมินคุณธรรมและความโปร่งใส</a:t>
                      </a:r>
                      <a:r>
                        <a:rPr lang="en-US" sz="1600" dirty="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 ITA</a:t>
                      </a:r>
                      <a:r>
                        <a:rPr lang="th-TH" sz="1600" dirty="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 </a:t>
                      </a:r>
                      <a:r>
                        <a:rPr lang="th-TH" sz="1600" dirty="0" smtClean="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โดย      มี</a:t>
                      </a:r>
                      <a:r>
                        <a:rPr lang="th-TH" sz="1600" dirty="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หลักฐานเชิงประจักษ์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4.2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หน่วยงานผ่านเกณฑ์การประเมินมาตรฐาน เช่น </a:t>
                      </a:r>
                      <a:r>
                        <a:rPr lang="en-US" sz="1600" dirty="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HA PMQA 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รพ.สต.ติดดาว </a:t>
                      </a:r>
                      <a:r>
                        <a:rPr lang="th-TH" sz="1600" dirty="0" err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พชอ</a:t>
                      </a: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. </a:t>
                      </a:r>
                      <a:r>
                        <a:rPr lang="en-GB" sz="1600" dirty="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PCC </a:t>
                      </a: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หรืออื่นๆ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1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4.</a:t>
                      </a:r>
                      <a:r>
                        <a:rPr lang="en-US" sz="160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3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หน่วยงานมีผลงานที่แสดงให้เห็นผลลัพธ์ของการพัฒนา โรงพยาบาลคุณธรรม/หน่วยงานคุณธรรม เช่น </a:t>
                      </a:r>
                      <a:r>
                        <a:rPr lang="th-TH" sz="16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พฤติกรรมของบุคลากรเปลี่ยนแปลงในทางที่ดีขึ้นสอดคล้องกับคุณธรรม/อัตลักษณ์ร่วมที่กำหนด  ความพึงพอใจของผู้รับบริการเพิ่มขึ้น บุคลากรในองค์กรมีความสุขเพิ่มขึ้น การประหยัดค่าใช้จ่ายของ</a:t>
                      </a: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หน่วยงาน และลดข้อร้องเรียน เป็นต้น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16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4.</a:t>
                      </a:r>
                      <a:r>
                        <a:rPr lang="en-US" sz="1600">
                          <a:effectLst/>
                          <a:latin typeface="TH SarabunIT๙"/>
                          <a:ea typeface="Times New Roman"/>
                          <a:cs typeface="Cordia New"/>
                        </a:rPr>
                        <a:t>4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มีการถ่ายทอดและแลกเปลี่ยนเรียนรู้ผลการดำเนินงานอย่างเป็นรูปธรรม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05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4.5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ผลงานมีประโยชน์ต่อการพัฒนาบุคลากร มีคุณค่าต่อการปฏิบัติงานและส่งผลต่อหน่วยงาน ชุมชน อย่างเป็นรูปธรรม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3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4.6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มีกลุ่ม/แกนนำจิตอาสาที่มาจากหน่วยงานในองค์กรช่วยกันขับเคลื่อนการดำเนินงานโรงพยาบาลคุณธรรม /หน่วยงานคุณธรรม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Times New Roman"/>
                          <a:cs typeface="TH SarabunIT๙"/>
                        </a:rPr>
                        <a:t> </a:t>
                      </a:r>
                      <a:endParaRPr lang="en-US" sz="1600" dirty="0">
                        <a:effectLst/>
                        <a:latin typeface="Calibri"/>
                        <a:ea typeface="Times New Roman"/>
                        <a:cs typeface="Cordia New"/>
                      </a:endParaRPr>
                    </a:p>
                  </a:txBody>
                  <a:tcPr marL="15872" marR="1587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73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0850" y="4495800"/>
            <a:ext cx="8229600" cy="1143000"/>
          </a:xfrm>
        </p:spPr>
        <p:txBody>
          <a:bodyPr/>
          <a:lstStyle/>
          <a:p>
            <a:r>
              <a:rPr lang="th-TH" dirty="0" smtClean="0"/>
              <a:t>ขอบคุณครับ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170" y="1600200"/>
            <a:ext cx="3187700" cy="317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89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229600" cy="1143000"/>
          </a:xfrm>
        </p:spPr>
        <p:txBody>
          <a:bodyPr/>
          <a:lstStyle/>
          <a:p>
            <a:r>
              <a:rPr lang="th-TH" dirty="0" smtClean="0"/>
              <a:t>แผนแม่บทส่งเสริมคุณธรรมแห่งชาติ ฉบับที่ 1</a:t>
            </a:r>
            <a:endParaRPr lang="en-US" dirty="0"/>
          </a:p>
        </p:txBody>
      </p:sp>
      <p:pic>
        <p:nvPicPr>
          <p:cNvPr id="3074" name="Picture 2" descr="C:\Users\ACER\Desktop\กคจ.62\NEW197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4903">
            <a:off x="1003545" y="1934092"/>
            <a:ext cx="3140256" cy="433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CER\Desktop\กคจ.62\NEW197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2149">
            <a:off x="5359710" y="1879933"/>
            <a:ext cx="3115184" cy="434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100" y="10422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9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2819400" cy="762000"/>
          </a:xfrm>
          <a:solidFill>
            <a:srgbClr val="FFFFCC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เป</a:t>
            </a:r>
            <a:r>
              <a:rPr lang="th-TH" dirty="0"/>
              <a:t>้</a:t>
            </a:r>
            <a:r>
              <a:rPr lang="th-TH" dirty="0" smtClean="0"/>
              <a:t>าประสงค์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57200" y="1355782"/>
            <a:ext cx="8458200" cy="1905000"/>
          </a:xfrm>
          <a:solidFill>
            <a:srgbClr val="FFCC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thaiDist">
              <a:buNone/>
            </a:pPr>
            <a:r>
              <a:rPr lang="th-TH" sz="3600" b="1" dirty="0" smtClean="0">
                <a:solidFill>
                  <a:srgbClr val="7030A0"/>
                </a:solidFill>
              </a:rPr>
              <a:t> สังคมไทยมีคุณธรรมเป็นรากฐานที่สำคัญในการดำรงชีวิต สืบสานความเป็นไทย อยู่ร่วมกันด้วยความสันติสุขในประเทศไทย ประชาคมอาเซียนและประชาคมโลกอย่างยั่งยืน</a:t>
            </a:r>
            <a:endParaRPr lang="th-TH" sz="3600" b="1" dirty="0">
              <a:solidFill>
                <a:srgbClr val="7030A0"/>
              </a:solidFill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57200" y="4191000"/>
            <a:ext cx="8382000" cy="2554545"/>
          </a:xfrm>
          <a:prstGeom prst="rect">
            <a:avLst/>
          </a:prstGeom>
          <a:solidFill>
            <a:srgbClr val="CCFFFF"/>
          </a:solidFill>
        </p:spPr>
        <p:txBody>
          <a:bodyPr wrap="square">
            <a:spAutoFit/>
          </a:bodyPr>
          <a:lstStyle/>
          <a:p>
            <a:pPr algn="thaiDist"/>
            <a:r>
              <a:rPr lang="th-TH" sz="3200" b="1" dirty="0" smtClean="0"/>
              <a:t>สังคมไทยเป็นสังคมคุณธรรม คนไทยปฏิบัติตนตามหลักคำสอนทางศาสนาที่ตนนับถือ น้อมนำ หลักปรัชญาของเศรษฐกิจพอเพียงมาปฏิบัติ ธำรงรักษาไว้ซึ่งวัฒนธรรมอันดีงามของไทย และอยู่ร่วมกันด้วยสันติสุขในประเทศไทย ประชาคมอาเซียนและประชาคมโลกอย่างยั่งยืน</a:t>
            </a:r>
            <a:endParaRPr lang="th-TH" sz="3200" b="1" dirty="0"/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423862" y="228600"/>
            <a:ext cx="2624138" cy="86836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 smtClean="0"/>
              <a:t>วิสัยทัศน์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0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36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324600" cy="868362"/>
          </a:xfrm>
          <a:solidFill>
            <a:srgbClr val="CCFFFF"/>
          </a:solidFill>
          <a:ln>
            <a:solidFill>
              <a:srgbClr val="00B0F0"/>
            </a:solidFill>
          </a:ln>
        </p:spPr>
        <p:txBody>
          <a:bodyPr/>
          <a:lstStyle/>
          <a:p>
            <a:r>
              <a:rPr lang="th-TH" dirty="0" err="1" smtClean="0"/>
              <a:t>พันธ</a:t>
            </a:r>
            <a:r>
              <a:rPr lang="th-TH" dirty="0" smtClean="0"/>
              <a:t>กิจ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678" y="5654"/>
            <a:ext cx="1359526" cy="135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68060" y="1447800"/>
            <a:ext cx="8534400" cy="501675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th-TH" sz="3200" dirty="0" smtClean="0"/>
              <a:t>๑. พัฒนาคนให้มีคุณธรรมตามหลักธรรมทางศาสนา น้อมนำหลักปรัชญาของเศรษฐกิจพอเพียง มาเป็นหลักในการพัฒนาคุณภาพชีวิต และดำรงชีวิตตามวิถีวัฒนธรรมไทยที่ดีงาม </a:t>
            </a:r>
          </a:p>
          <a:p>
            <a:r>
              <a:rPr lang="th-TH" sz="3200" dirty="0" smtClean="0"/>
              <a:t>๒. พัฒนาระบบการบริหารจัดการด้านการส่งเสริมคุณธรรมให้มีประสิทธิภาพในมิติต่างๆ </a:t>
            </a:r>
          </a:p>
          <a:p>
            <a:r>
              <a:rPr lang="th-TH" sz="3200" dirty="0" smtClean="0"/>
              <a:t>๓. ส่งเสริมให้ทุกภาคส่วนของสังคม ตระหนักและร่วมกันเป็นเครือข่ายมีส่วนร่วมในกระบวนการ ส่งเสริมคุณธรรม เพื่อสร้างสังคมคุณธรรมที่อยู่ร่วมกันอย่างสันติสุข มี</a:t>
            </a:r>
            <a:r>
              <a:rPr lang="th-TH" sz="3200" dirty="0" err="1" smtClean="0"/>
              <a:t>ธรรมาภิ</a:t>
            </a:r>
            <a:r>
              <a:rPr lang="th-TH" sz="3200" dirty="0" smtClean="0"/>
              <a:t>บาล มีความสมานฉันท์และมีความยั่งยืน </a:t>
            </a:r>
          </a:p>
          <a:p>
            <a:r>
              <a:rPr lang="th-TH" sz="3200" dirty="0" smtClean="0"/>
              <a:t>๔. ส่งเสริมให้ประเทศไทยเป็นแบบอย่างด้านคุณธรรมในประชาคมอาเซียนและประชาคม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149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944562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ยุทธศาสตร์และกลยุทธ์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solidFill>
            <a:srgbClr val="00CC99"/>
          </a:solidFill>
          <a:ln>
            <a:solidFill>
              <a:srgbClr val="00B0F0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th-TH" b="1" dirty="0" smtClean="0"/>
              <a:t>ยุทธศาสตร์ที่ 1 </a:t>
            </a:r>
          </a:p>
          <a:p>
            <a:pPr marL="0" indent="0">
              <a:buNone/>
            </a:pPr>
            <a:r>
              <a:rPr lang="th-TH" b="1" dirty="0"/>
              <a:t>	</a:t>
            </a:r>
            <a:r>
              <a:rPr lang="th-TH" dirty="0" smtClean="0"/>
              <a:t>วางระบบรากฐานการเสริมสร้าง คุณธรรมในสังคมไทย</a:t>
            </a:r>
          </a:p>
          <a:p>
            <a:pPr marL="0" indent="0">
              <a:buNone/>
            </a:pPr>
            <a:r>
              <a:rPr lang="th-TH" b="1" dirty="0" smtClean="0"/>
              <a:t>กลยุทธ์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วางระบบรากฐานการเสริมสร้าง คุณธรรมของสถาบันครอบครัว การศึกษา ศาสนา เศรษฐกิจ การเมืองการปกครอง องค์กร และวิชาชีพทุกองค์กร โดยใช้ สื่อมวลชนเป็นเครื่องมือรณรงค์และ นำวัฒนธรรมไทยมาเป็นฐานเสริมสร้าง คุณธรรมให้แก่สังคมไทย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304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46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ยุทธศาสตร์ที่ 2 </a:t>
            </a:r>
          </a:p>
          <a:p>
            <a:pPr marL="0" indent="0">
              <a:buNone/>
            </a:pPr>
            <a:r>
              <a:rPr lang="th-TH" b="1" dirty="0"/>
              <a:t>	</a:t>
            </a:r>
            <a:r>
              <a:rPr lang="th-TH" dirty="0" smtClean="0"/>
              <a:t>สร้างความเข้มแข็งในระบบ การบริหารจัดการด้านการส่งเสริม คุณธรรมให้เป็นเอกภาพ</a:t>
            </a:r>
          </a:p>
          <a:p>
            <a:pPr marL="0" indent="0">
              <a:buNone/>
            </a:pPr>
            <a:r>
              <a:rPr lang="th-TH" b="1" dirty="0" smtClean="0"/>
              <a:t>กลยุทธ์</a:t>
            </a:r>
          </a:p>
          <a:p>
            <a:pPr marL="0" indent="0">
              <a:buNone/>
            </a:pPr>
            <a:r>
              <a:rPr lang="th-TH" dirty="0"/>
              <a:t>	</a:t>
            </a:r>
            <a:r>
              <a:rPr lang="th-TH" dirty="0" smtClean="0"/>
              <a:t>สร้างและพัฒนาระบบบริหาร จัดการงานด้านส่งเสริมคุณธรรม และ พัฒนาศักยภาพบุคลากรผู้ทำหน้าที่ ในการส่งเสริมคุณธรรม พร้อมทั้ง เสริมสร้างความเป็นเอกภาพแก่สถาบัน/ องค์กรในสังคมด้วยคุณธรรม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944562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ยุทธศาสตร์และกลยุทธ์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8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ยุทธศาสตร์ที่ 3</a:t>
            </a:r>
          </a:p>
          <a:p>
            <a:pPr marL="0" indent="0">
              <a:buNone/>
            </a:pPr>
            <a:r>
              <a:rPr lang="th-TH" b="1" dirty="0"/>
              <a:t>	</a:t>
            </a:r>
            <a:r>
              <a:rPr lang="th-TH" dirty="0" smtClean="0"/>
              <a:t> สร้างเครือข่ายความร่วมมือ ในการส่งเสริมคุณธรรม</a:t>
            </a:r>
          </a:p>
          <a:p>
            <a:pPr marL="0" indent="0">
              <a:buNone/>
            </a:pPr>
            <a:r>
              <a:rPr lang="th-TH" b="1" dirty="0" smtClean="0"/>
              <a:t>กลยุทธ์</a:t>
            </a:r>
          </a:p>
          <a:p>
            <a:pPr marL="0" indent="0">
              <a:buNone/>
            </a:pPr>
            <a:r>
              <a:rPr lang="th-TH" dirty="0" smtClean="0"/>
              <a:t> สร้าง พัฒนา และขยายเครือข่าย ขับเคลื่อนคุณธรรม โดยสร้างระบบบริหาร จัดการภาคีเครือข่ายและแหล่งเรียนรู้ ที่เอื้อต่อการส่งเสริมคุณธรรม และให้มี มาตรการทางด้านการเงินและการคลัง ในการส่งเสริมเครือข่ายคุณธรรม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944562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ยุทธศาสตร์และกลยุทธ์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h-TH" b="1" dirty="0" smtClean="0"/>
              <a:t>ยุทธศาสตร์ที่ 4</a:t>
            </a:r>
          </a:p>
          <a:p>
            <a:pPr marL="0" indent="0">
              <a:buNone/>
            </a:pPr>
            <a:r>
              <a:rPr lang="th-TH" b="1" dirty="0"/>
              <a:t>	</a:t>
            </a:r>
            <a:r>
              <a:rPr lang="th-TH" dirty="0" smtClean="0"/>
              <a:t> ส่งเสริมให้ประเทศไทย เป็นแบบอย่างด้านคุณธรรม</a:t>
            </a:r>
          </a:p>
          <a:p>
            <a:pPr marL="0" indent="0">
              <a:buNone/>
            </a:pPr>
            <a:r>
              <a:rPr lang="th-TH" dirty="0" smtClean="0"/>
              <a:t> ในประชาคมอาเซียนและประชาคมโลก </a:t>
            </a:r>
          </a:p>
          <a:p>
            <a:pPr marL="0" indent="0">
              <a:buNone/>
            </a:pPr>
            <a:r>
              <a:rPr lang="th-TH" b="1" dirty="0" smtClean="0"/>
              <a:t>กลยุทธ์</a:t>
            </a:r>
          </a:p>
          <a:p>
            <a:pPr marL="0" indent="0">
              <a:buNone/>
            </a:pPr>
            <a:r>
              <a:rPr lang="th-TH" dirty="0" smtClean="0"/>
              <a:t> เสริมสร้างความร่วมมือระหว่าง ประชาคมอาเซียน เพื่อส่งเสริมและ เสริมสร้างคุณธรรมในการอยู่ร่วมกัน ธำรงไว้ซึ่งสันติภาพความมั่นคง และรักษา ความสมดุลของธรรมชาติและสิ่งแวดล้อม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678" y="5661"/>
            <a:ext cx="1358900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8000" cy="944562"/>
          </a:xfr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th-TH" dirty="0" smtClean="0"/>
              <a:t>ยุทธศาสตร์และกลยุทธ์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4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1067</TotalTime>
  <Words>2437</Words>
  <Application>Microsoft Office PowerPoint</Application>
  <PresentationFormat>นำเสนอทางหน้าจอ (4:3)</PresentationFormat>
  <Paragraphs>383</Paragraphs>
  <Slides>24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24</vt:i4>
      </vt:variant>
    </vt:vector>
  </HeadingPairs>
  <TitlesOfParts>
    <vt:vector size="25" baseType="lpstr">
      <vt:lpstr>ชุดรูปแบบของ Office</vt:lpstr>
      <vt:lpstr>การส่งเสริม พัฒนา องค์กรคุณธรรม </vt:lpstr>
      <vt:lpstr>งานนำเสนอ PowerPoint</vt:lpstr>
      <vt:lpstr>แผนแม่บทส่งเสริมคุณธรรมแห่งชาติ ฉบับที่ 1</vt:lpstr>
      <vt:lpstr>เป้าประสงค์</vt:lpstr>
      <vt:lpstr>พันธกิจ</vt:lpstr>
      <vt:lpstr>ยุทธศาสตร์และกลยุทธ์</vt:lpstr>
      <vt:lpstr>ยุทธศาสตร์และกลยุทธ์</vt:lpstr>
      <vt:lpstr>ยุทธศาสตร์และกลยุทธ์</vt:lpstr>
      <vt:lpstr>ยุทธศาสตร์และกลยุทธ์</vt:lpstr>
      <vt:lpstr>คุณธรรมที่พึ่งประสงค์ สำหรับ สังคมไทย</vt:lpstr>
      <vt:lpstr>องค์กรคุณธรรม</vt:lpstr>
      <vt:lpstr>เส้นทางสู่การสร้างองค์กรคุณธรรม </vt:lpstr>
      <vt:lpstr>8 ขั้นตอนเสริมสร้างองค์กรคุณธรรม</vt:lpstr>
      <vt:lpstr>ระดับองค์กรคุณธรรม</vt:lpstr>
      <vt:lpstr>ผลที่ได้จากองค์กรคุณธรรม</vt:lpstr>
      <vt:lpstr>หลักและเกณฑ์ประเมินองค์กรคุณธรรม</vt:lpstr>
      <vt:lpstr>เกณฑ์ประเมินองค์กรคุณธรรม</vt:lpstr>
      <vt:lpstr>เกณฑ์ประเมินองค์กรคุณธรรม</vt:lpstr>
      <vt:lpstr>เกณฑ์ประเมินองค์กรคุณธรรม</vt:lpstr>
      <vt:lpstr>หน่วยงานคุณธรรม </vt:lpstr>
      <vt:lpstr>หน่วยงานคุณธรรม </vt:lpstr>
      <vt:lpstr>หน่วยงานคุณธรรม </vt:lpstr>
      <vt:lpstr>หน่วยงานคุณธรรม </vt:lpstr>
      <vt:lpstr>ขอบคุณครับ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การขับเคลื่อน องค์กรคุณธรรม</dc:title>
  <dc:creator>ACER</dc:creator>
  <cp:lastModifiedBy>ACER</cp:lastModifiedBy>
  <cp:revision>48</cp:revision>
  <dcterms:created xsi:type="dcterms:W3CDTF">2019-04-22T03:48:05Z</dcterms:created>
  <dcterms:modified xsi:type="dcterms:W3CDTF">2020-03-26T03:10:13Z</dcterms:modified>
</cp:coreProperties>
</file>