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2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5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9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9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3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90B2-7ECC-4128-93C0-156792EDB3E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D534-E5E0-41A4-BAD2-DB2F19DEE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การพัฒนาคุณธรรม จริยธรรมระดับบุคคล</a:t>
            </a:r>
            <a:br>
              <a:rPr lang="th-TH" dirty="0" smtClean="0">
                <a:solidFill>
                  <a:srgbClr val="0070C0"/>
                </a:solidFill>
              </a:rPr>
            </a:br>
            <a:r>
              <a:rPr lang="th-TH" dirty="0" smtClean="0">
                <a:solidFill>
                  <a:srgbClr val="0070C0"/>
                </a:solidFill>
              </a:rPr>
              <a:t>กรมสนับสนุนบริการสุขภาพ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495800" y="4876800"/>
            <a:ext cx="4343400" cy="1600200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solidFill>
                  <a:srgbClr val="7030A0"/>
                </a:solidFill>
              </a:rPr>
              <a:t>ประ</a:t>
            </a:r>
            <a:r>
              <a:rPr lang="th-TH" dirty="0" err="1" smtClean="0">
                <a:solidFill>
                  <a:srgbClr val="7030A0"/>
                </a:solidFill>
              </a:rPr>
              <a:t>วิทย์</a:t>
            </a:r>
            <a:r>
              <a:rPr lang="th-TH" dirty="0" smtClean="0">
                <a:solidFill>
                  <a:srgbClr val="7030A0"/>
                </a:solidFill>
              </a:rPr>
              <a:t>  เกตุทอง</a:t>
            </a:r>
          </a:p>
          <a:p>
            <a:r>
              <a:rPr lang="th-TH" dirty="0" smtClean="0">
                <a:solidFill>
                  <a:srgbClr val="7030A0"/>
                </a:solidFill>
              </a:rPr>
              <a:t>กลุ่มงานคุ้มครองจริยธรรม</a:t>
            </a:r>
          </a:p>
          <a:p>
            <a:r>
              <a:rPr lang="th-TH" dirty="0" smtClean="0">
                <a:solidFill>
                  <a:srgbClr val="7030A0"/>
                </a:solidFill>
              </a:rPr>
              <a:t>31 มีนาคม 2563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960" y="1552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6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h-TH" dirty="0" smtClean="0"/>
              <a:t>บุคคลดีเด่นด้านคุณธรรมจริยธรรม</a:t>
            </a:r>
            <a:endParaRPr lang="en-US" dirty="0"/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475593" y="1905000"/>
            <a:ext cx="82296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b="1" dirty="0">
                <a:solidFill>
                  <a:srgbClr val="00B050"/>
                </a:solidFill>
                <a:latin typeface="Times New Roman"/>
                <a:ea typeface="Times New Roman"/>
                <a:cs typeface="TH SarabunPSK"/>
              </a:rPr>
              <a:t>2. คนดีศรีสาธารณสุข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sz="2400" b="1" dirty="0">
                <a:solidFill>
                  <a:srgbClr val="00B050"/>
                </a:solidFill>
                <a:latin typeface="Times New Roman"/>
                <a:ea typeface="Times New Roman"/>
                <a:cs typeface="TH SarabunPSK"/>
              </a:rPr>
              <a:t>(กระทรวงสาธารณสุข)</a:t>
            </a:r>
            <a:endParaRPr lang="th-TH" sz="2400" b="1" dirty="0">
              <a:solidFill>
                <a:srgbClr val="00B050"/>
              </a:solidFill>
              <a:latin typeface="Times New Roman"/>
              <a:ea typeface="Times New Roman"/>
              <a:cs typeface="Angsana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20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717" y="304800"/>
            <a:ext cx="8229600" cy="94456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คุณสมบัติและเกณฑ์การคัดเลือกคนดีศรีสาธารณสุข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30756"/>
              </p:ext>
            </p:extLst>
          </p:nvPr>
        </p:nvGraphicFramePr>
        <p:xfrm>
          <a:off x="381000" y="1295400"/>
          <a:ext cx="8305800" cy="5334000"/>
        </p:xfrm>
        <a:graphic>
          <a:graphicData uri="http://schemas.openxmlformats.org/drawingml/2006/table">
            <a:tbl>
              <a:tblPr firstRow="1" firstCol="1" bandRow="1"/>
              <a:tblGrid>
                <a:gridCol w="8305800"/>
              </a:tblGrid>
              <a:tr h="204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คุณสมบัติของผู้เข้ารับการคัดเลือก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1. เป็นข้าราชการ</a:t>
                      </a:r>
                      <a:r>
                        <a:rPr lang="th-TH" sz="2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หรือพนักงานราชการหรือลูกจ้างประจำหรือลูกจ้างชั่วคราว 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2. มีอายุราชการไม่น้อยกว่า 5 ปี และปฏิบัติงานที่กรมสนับสนุนบริการสุขภาพ อย่างน้อย 2 ปี นับถึงวันที่ 30 กันยายน 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ปีงบประมาณที่ผ่านมา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3. มีสถานะเป็นข้าราชการ ในระดับต่างๆ ดังนี้ 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อำนวยการระดับต้น – ระดับสูง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ประเภทวิชาการระดับปฏิบัติการ – เชี่ยวชาญ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ประเภททั่วไประดับปฏิบัติงาน – อาวุโส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4. เป็นผู้ที่ไม่เคยถูกลงโทษทางวินัยหรืออยู่ในระหว่างถูกสอบสวนทางวินัย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5. ไม่เป็นผู้เคยได้รับการคัดเลือกเป็นคนดีศรีสาธารณสุขมาก่อน ตลอดระยะเวลารับราชการนับต่อเนื่องทุกสังกัด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ที่ปฏิบัติงานในก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ระทรวง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สาธารณสุข ไม่เคยเป็นข้าราชการ</a:t>
                      </a:r>
                      <a:r>
                        <a:rPr lang="th-TH" sz="2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ดีเด่น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6. เป็นผู้ที่มีความประพฤติปฏิบัติตนเป็นแบบอย่างที่ดีในการครองตน ครองคน ครองงาน การปฏิบัติตนตามมาตรฐานจริยธรรม และมีผลงานดีเด่นเป็นที่ยอมรับ สมควรได้รับการยกย่อง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7. กรมสนับสนุนบริการสุขภาพ คัดเลือกคนดีศรีสาธารณสุขไม่เกินจำนวน 2 คน กลุ่มข้าราชการ 1 คน และกลุ่มลูกจ้างประจำ/พนักงานราชการ/ลูกจ้างชั่วคราว 1 คน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8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H SarabunIT๙"/>
                          <a:ea typeface="Times New Roman"/>
                          <a:cs typeface="Angsana New"/>
                        </a:rPr>
                        <a:t>. 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IT๙"/>
                          <a:ea typeface="Times New Roman"/>
                          <a:cs typeface="Angsana New"/>
                        </a:rPr>
                        <a:t>กรณีไม่มีผู้มีคุณสมบัติถึงระดับตามเหลักเกณฑ์การพิจารณา ส่วนราชการอาจงดส่งผลการคัดเลือก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effectLst/>
                          <a:latin typeface="TH SarabunIT๙"/>
                          <a:ea typeface="Times New Roman"/>
                          <a:cs typeface="Angsana New"/>
                        </a:rPr>
                        <a:t>ได้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0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h-TH" dirty="0" smtClean="0"/>
              <a:t>บุคคลดีเด่นด้านคุณธรรมจริยธรรม</a:t>
            </a:r>
            <a:endParaRPr lang="en-US" dirty="0"/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609600" y="1752600"/>
            <a:ext cx="82296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b="1" dirty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3. คนดีศรี </a:t>
            </a:r>
            <a:r>
              <a:rPr lang="th-TH" b="1" dirty="0" err="1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สบส</a:t>
            </a:r>
            <a:r>
              <a:rPr lang="th-TH" b="1" dirty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.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sz="2400" b="1" dirty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(กรมสนับสนุนบริการสุขภาพ)</a:t>
            </a:r>
            <a:endParaRPr lang="en-US" sz="2400" b="1" dirty="0">
              <a:solidFill>
                <a:srgbClr val="7030A0"/>
              </a:solidFill>
              <a:latin typeface="Times New Roman"/>
              <a:ea typeface="Times New Roman"/>
              <a:cs typeface="Angsana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2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717" y="304800"/>
            <a:ext cx="8229600" cy="94456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คุณสมบัติและเกณฑ์การคัดเลือกคนดีศรี </a:t>
            </a:r>
            <a:r>
              <a:rPr lang="th-TH" sz="3600" dirty="0" err="1" smtClean="0"/>
              <a:t>สบส</a:t>
            </a:r>
            <a:r>
              <a:rPr lang="th-TH" sz="3600" dirty="0" smtClean="0"/>
              <a:t>.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74176"/>
              </p:ext>
            </p:extLst>
          </p:nvPr>
        </p:nvGraphicFramePr>
        <p:xfrm>
          <a:off x="381000" y="1295400"/>
          <a:ext cx="8305800" cy="5425440"/>
        </p:xfrm>
        <a:graphic>
          <a:graphicData uri="http://schemas.openxmlformats.org/drawingml/2006/table">
            <a:tbl>
              <a:tblPr firstRow="1" firstCol="1" bandRow="1"/>
              <a:tblGrid>
                <a:gridCol w="8305800"/>
              </a:tblGrid>
              <a:tr h="204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คุณสมบัติของผู้เข้ารับการคัดเลือก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1. เป็นข้าราชการ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หรือพนักงานราชการหรือลูกจ้างประจำหรือลูกจ้างชั่วคราว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2. มีอายุราชการไม่น้อยกว่า 5 ปี และปฏิบัติงานที่กรมสนับสนุนบริการสุขภาพ อย่างน้อย 2 ปี นับถึงวันที่ 30 กันยายน ปีงบประมาณที่ผ่านมา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3. มีสถานะเป็นข้าราชการ ในระดับต่างๆ ดังนี้ - อำนวยการระดับต้น – ระดับสูง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ประเภทวิชาการระดับปฏิบัติการ – เชี่ยวชาญ</a:t>
                      </a:r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ประเภททั่วไประดับปฏิบัติงาน – อาวุโส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4. เป็นผู้ที่ไม่เคยถูกลงโทษทางวินัยหรืออยู่ในระหว่างถูกสอบสวนทางวินัย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5. ไม่เป็นผู้เคยได้รับการคัดเลือกเป็นคนดีศรี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สบส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มาก่อน ตลอดระยะเวลาปฏิบัติงานที่กรมสนับสนุนบริการสุขภาพ และไม่เคยเป็น ข้าราชการ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ดีเด่น คนดีศรีสาธารณสุข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6. เป็นผู้ที่มีความประพฤติปฏิบัติตนเป็นแบบอย่างที่ดีในการครองตน ครองคน ครองงาน การปฏิบัติตนตามมาตรฐานจริยธรรม และมีผลงานดีเด่นเป็นที่ยอมรับ สมควรได้รับการยกย่อง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7. กรมสนับสนุนบริการสุขภาพ คัดเลือกคนดีศรี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สบส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ไม่เกินจำนวน 6 คน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   กลุ่มผู้บริหาร 1 คน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   กลุ่มส่วนกลาง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ขรก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2 คน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-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ลปจ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/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พรก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./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ลช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1 คน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   กลุ่มส่วนภูมิภาค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ขรก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1 คน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- 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ลปจ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/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พรก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./</a:t>
                      </a:r>
                      <a:r>
                        <a:rPr lang="th-TH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ลช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1 คน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57860" marR="57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9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คุณธรรมที่พึ่งประสงค์สำหรับคนไทย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" y="1371600"/>
            <a:ext cx="461962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พอเพียง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มีความพอประมาณ พอดี พออยู่ พอกิน มีความสงบ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ไม่โลภ ไม่เบียดเบียนผู้อื่น สังคม สิ่งแวดล้อม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มีเหตุผล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มีภูมิคุ้มกันดี รู้เท่าทันการเปลี่ยนแปลง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380226"/>
            <a:ext cx="39624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</a:rPr>
              <a:t>มีวินัย</a:t>
            </a:r>
            <a:endParaRPr lang="th-TH" sz="2800" b="1" dirty="0">
              <a:solidFill>
                <a:schemeClr val="tx1"/>
              </a:solidFill>
            </a:endParaRPr>
          </a:p>
          <a:p>
            <a:r>
              <a:rPr lang="th-TH" sz="2800" dirty="0">
                <a:solidFill>
                  <a:schemeClr val="tx1"/>
                </a:solidFill>
              </a:rPr>
              <a:t>- มีระเบียบและจริยธรรม เป็นพลเมืองดี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ปฏิบัติตามกติกาขององค์กรและสังคม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ปฏิบัติตามกฎ กติกา จรรยาบรรณวิชาชีพ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เคารพกฎหมาย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2888" y="4088922"/>
            <a:ext cx="4651164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สุจริต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ซื่อตรง ซื่อสัตย์ ยึดมั่นในความถูกต้อง ความเป็นธรรม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ไม่สนับสนุน และต่อต้านการทุจริต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ใช้ดุลยพินิจที่ถูกต้อง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ขับเคลื่อนสังคมสู่ความดีงาม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093634"/>
            <a:ext cx="39624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จิตอาสา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ให้และเสียสละประโยชน์ส่วนตนเพื่อส่วนรวม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ทำความดีไม่หวังผลตอบแทน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กตัญญู รู้คุณ</a:t>
            </a:r>
          </a:p>
          <a:p>
            <a:r>
              <a:rPr lang="th-TH" sz="2800" dirty="0">
                <a:solidFill>
                  <a:schemeClr val="tx1"/>
                </a:solidFill>
              </a:rPr>
              <a:t>- ช่วยเหลือเกื้อกูลสังคม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419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มาตรฐานจริยธรรม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381000" y="1690063"/>
            <a:ext cx="8610600" cy="4031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๑. ยึดมั่นในสถาบันหลักของประเทศอันได้แก่ ชาติ ศาสนา พระมหากษัตริย์ </a:t>
            </a:r>
            <a:r>
              <a:rPr lang="en-US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และ</a:t>
            </a:r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การปกครอง</a:t>
            </a:r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ระบอบประชาธิปไตย</a:t>
            </a:r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อันมีพระมหากษัตริย์ทรงเป็นประมุข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๒. ซื่อสัตย์สุจริต มีจิตสำนึกที่ดีและความรับผิดชอบต่อหน้าที่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๓. ยืนหยัดในสิ่งที่ถูกต้องชอบธรรม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๔. ยึดถือประโยชน์ส่วนรวมเป็นที่ตั้ง และมีจิตสาธารณะ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๕. มุ่งผลสัมฤทธิ์ของงาน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๖. ไม่เลือกปฏิบัติโดยไม่เป็นธรรม  </a:t>
            </a:r>
          </a:p>
          <a:p>
            <a:pPr lvl="0"/>
            <a:r>
              <a:rPr lang="th-TH" sz="32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๗. ดำรงตนเป็นแบบอย่างที่ดีและรักษาภาพลักษณ์ของทางราชการ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40960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ประมวลจริยธรรมสำหรับเจ้าหน้าที่ของรัฐ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381000" y="1690063"/>
            <a:ext cx="86106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องค์กรกลางบริหารงานบุคคล อยู่ระหว่างดำเนินการจัดทำและประกาศใช้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         - สำนักงาน ก.พ.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         - คณะรัฐมนตรี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         - สภากลาโหม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         - </a:t>
            </a:r>
            <a:r>
              <a:rPr lang="th-TH" sz="3200" b="1" dirty="0" err="1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สนง</a:t>
            </a:r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.กก.นโยบายรัฐวิสาหกิจ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          - กก.พัฒนาและส่งเสริมองค์กรมหาชน</a:t>
            </a:r>
            <a:endParaRPr lang="th-TH" sz="3200" b="1" dirty="0">
              <a:solidFill>
                <a:prstClr val="black"/>
              </a:solidFill>
              <a:latin typeface="TH SarabunPSK" pitchFamily="34" charset="-34"/>
              <a:ea typeface="Times New Roman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52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ประมวลจริยธรรมฯ 2552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381000" y="1690063"/>
            <a:ext cx="861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๑. ข้าราชการต้องยึดมั่นในจริยธรรม และยืนหยัดกระทำในสิ่งที่ถูกต้องและเป็นธรรม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81000" y="2362200"/>
            <a:ext cx="8610600" cy="1056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๒. ข้าราชการต้องมีจิตสำนึกที่ดีและความรับผิดชอบต่อหน้าที่ เสียสละ ปฏิบัติหน้าที่ด้วยความรวดเร็วโปร่งใส และสามารถตรวจสอบได้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81000" y="3581400"/>
            <a:ext cx="8610600" cy="10833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๓. ข้าราชการต้องแยกเรื่องส่วนตัวออกจากตำแหน่งหน้าที่และยึดถือประโยชน์ส่วนรวมของประเทศชาติเหนือกว่าประโยชน์ส่วนตน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1000" y="4876800"/>
            <a:ext cx="8610600" cy="1083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๔. ข้าราชการต้องละเว้นจากการแสวงประโยชน์ที่มิชอบโดยอาศัยตำแหน่งหน้าที่ และไม่กระทำการอันเป็นการขัดกันระหว่างประโยชน์ส่วนตน และประโยชน์ส่วนรวม</a:t>
            </a:r>
            <a:endParaRPr lang="en-US" sz="2800" b="1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149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ประมวลจริยธรรมฯ 2552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457200" y="1447800"/>
            <a:ext cx="8382000" cy="5611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๕. ข้าราชการต้องเคารพ และปฏิบัติตามรัฐธรรมนูญ และกฎหมายอย่างตรงไปตรงมา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57200" y="2209800"/>
            <a:ext cx="8382000" cy="10833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๖. ข้าราชการต้องปฏิบัติหน้าที่ด้วยความเที่ยงธรรม เป็นกลางทางการเมือง ให้บริการแก่ประชาชน โดยมีอัธยาศัยที่ดีและไม่เลือกปฏิบัติโดยไม่เป็นธรรม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88730" y="3429000"/>
            <a:ext cx="8350469" cy="20744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๗. ข้าราชการต้องปฏิบัติตามกฎหมายว่าด้วยข้อมูลข่าวสารของทางราชการอย่างเคร่งครัดและรวดเร็ว ไม่ถ่วงเวลาให้เนิ่นช้า และใช้ข้อมูลข่าวสารที่ได้มาจากการดำเนินงานเพื่อการในหน้าที่ และให้ข้อมูลข่าวสารแก่ประชาชนอย่างครบถ้วน ถูกต้อง ทันการณ์และไม่บิดเบือนข้อเท็จจริง</a:t>
            </a:r>
            <a:endParaRPr lang="en-US" sz="2800" b="1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2167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868362"/>
          </a:xfrm>
          <a:solidFill>
            <a:srgbClr val="00CC99"/>
          </a:solidFill>
        </p:spPr>
        <p:txBody>
          <a:bodyPr/>
          <a:lstStyle/>
          <a:p>
            <a:r>
              <a:rPr lang="th-TH" dirty="0" smtClean="0"/>
              <a:t>ประมวลจริยธรรมฯ 2552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78" y="5661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483476" y="3200400"/>
            <a:ext cx="8203324" cy="10833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๘. ข้าราชการต้องมุ่งผลสัมฤทธิ์ของงาน รักษาคุณภาพ และมาตรฐานแห่งวิชาชีพโดยเคร่งครัด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57200" y="1883980"/>
            <a:ext cx="8229600" cy="1083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๙. ข้าราชการต้องยึดมั่นในการปกครองระบอบประชาธิปไตยอันมีพระมหากษัตริย์ทรงเป็นประมุข</a:t>
            </a:r>
            <a:endParaRPr lang="en-US" sz="2800" b="1" dirty="0">
              <a:ea typeface="Calibri"/>
              <a:cs typeface="Cordia New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93986" y="4528370"/>
            <a:ext cx="8192814" cy="10833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800" b="1" dirty="0">
                <a:ea typeface="Calibri"/>
                <a:cs typeface="TH SarabunIT๙"/>
              </a:rPr>
              <a:t>๑๐. ข้าราชการต้องเป็นแบบอย่างที่ดีในการดำรงตน รักษาชื่อเสียง และภาพลักษณ์ของราชการโดยรวม</a:t>
            </a:r>
            <a:endParaRPr lang="en-US" sz="2800" b="1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368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h-TH" dirty="0" smtClean="0"/>
              <a:t>บุคคลดีเด่นด้านคุณธรรมจริยธรรม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 smtClean="0">
                <a:solidFill>
                  <a:schemeClr val="tx2"/>
                </a:solidFill>
                <a:latin typeface="Times New Roman"/>
                <a:ea typeface="Cordia New"/>
                <a:cs typeface="TH SarabunPSK"/>
              </a:rPr>
              <a:t>1</a:t>
            </a: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Cordia New"/>
                <a:cs typeface="TH SarabunPSK"/>
              </a:rPr>
              <a:t>. </a:t>
            </a: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H SarabunPSK"/>
              </a:rPr>
              <a:t>ข้าราชการดีเด่น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H SarabunPSK"/>
              </a:rPr>
              <a:t>(สำนักงานนายกรัฐมนตรี สำนักงาน ก.พ. กระทรวงศึกษาธิการ)</a:t>
            </a:r>
            <a:endParaRPr lang="en-US" b="1" dirty="0" smtClean="0">
              <a:solidFill>
                <a:schemeClr val="tx2"/>
              </a:solidFill>
              <a:effectLst/>
              <a:latin typeface="Times New Roman"/>
              <a:ea typeface="Times New Roman"/>
              <a:cs typeface="Angsana New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457200" y="2895600"/>
            <a:ext cx="82296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b="1" dirty="0" smtClean="0">
                <a:solidFill>
                  <a:srgbClr val="00B050"/>
                </a:solidFill>
                <a:latin typeface="Times New Roman"/>
                <a:ea typeface="Times New Roman"/>
                <a:cs typeface="TH SarabunPSK"/>
              </a:rPr>
              <a:t>2. คนดีศรีสาธารณสุข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sz="2400" b="1" dirty="0" smtClean="0">
                <a:solidFill>
                  <a:srgbClr val="00B050"/>
                </a:solidFill>
                <a:latin typeface="Times New Roman"/>
                <a:ea typeface="Times New Roman"/>
                <a:cs typeface="TH SarabunPSK"/>
              </a:rPr>
              <a:t>(กระทรวงสาธารณสุข)</a:t>
            </a:r>
            <a:endParaRPr lang="th-TH" sz="2400" b="1" dirty="0" smtClean="0">
              <a:solidFill>
                <a:srgbClr val="00B050"/>
              </a:solidFill>
              <a:latin typeface="Times New Roman"/>
              <a:ea typeface="Times New Roman"/>
              <a:cs typeface="Angsana New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457200" y="4191000"/>
            <a:ext cx="82296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b="1" dirty="0" smtClean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3. คนดีศรี </a:t>
            </a:r>
            <a:r>
              <a:rPr lang="th-TH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สบส</a:t>
            </a:r>
            <a:r>
              <a:rPr lang="th-TH" b="1" dirty="0" smtClean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.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th-TH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H SarabunPSK"/>
              </a:rPr>
              <a:t>(กรมสนับสนุนบริการสุขภาพ)</a:t>
            </a:r>
            <a:endParaRPr lang="en-US" sz="2400" b="1" dirty="0">
              <a:solidFill>
                <a:srgbClr val="7030A0"/>
              </a:solidFill>
              <a:latin typeface="Times New Roman"/>
              <a:ea typeface="Times New Roman"/>
              <a:cs typeface="Angsana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037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97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ขั้นตอนการคัดเลือกบุคคลดีเด่นด้านคุณธรรมจริยธรรม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50" y="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9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h-TH" dirty="0" smtClean="0"/>
              <a:t>บุคคลดีเด่นด้านคุณธรรมจริยธรรม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 smtClean="0">
                <a:solidFill>
                  <a:schemeClr val="tx2"/>
                </a:solidFill>
                <a:latin typeface="Times New Roman"/>
                <a:ea typeface="Cordia New"/>
                <a:cs typeface="TH SarabunPSK"/>
              </a:rPr>
              <a:t>1</a:t>
            </a: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Cordia New"/>
                <a:cs typeface="TH SarabunPSK"/>
              </a:rPr>
              <a:t>. </a:t>
            </a: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H SarabunPSK"/>
              </a:rPr>
              <a:t>ข้าราชการดีเด่น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H SarabunPSK"/>
              </a:rPr>
              <a:t>(สำนักงานนายกรัฐมนตรี สำนักงาน ก.พ. กระทรวงศึกษาธิการ)</a:t>
            </a:r>
            <a:endParaRPr lang="en-US" b="1" dirty="0" smtClean="0">
              <a:solidFill>
                <a:schemeClr val="tx2"/>
              </a:solidFill>
              <a:effectLst/>
              <a:latin typeface="Times New Roman"/>
              <a:ea typeface="Times New Roman"/>
              <a:cs typeface="Angsana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457200" y="3244334"/>
            <a:ext cx="8305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 smtClean="0">
                <a:effectLst/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effectLst/>
              <a:latin typeface="Times New Roman"/>
              <a:ea typeface="Times New Roman"/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421031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1813" y="333635"/>
            <a:ext cx="74765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>
                <a:solidFill>
                  <a:prstClr val="black"/>
                </a:solidFill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  <a:cs typeface="Angsana New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71247"/>
              </p:ext>
            </p:extLst>
          </p:nvPr>
        </p:nvGraphicFramePr>
        <p:xfrm>
          <a:off x="161813" y="1219200"/>
          <a:ext cx="8829787" cy="5394960"/>
        </p:xfrm>
        <a:graphic>
          <a:graphicData uri="http://schemas.openxmlformats.org/drawingml/2006/table">
            <a:tbl>
              <a:tblPr firstRow="1" firstCol="1" bandRow="1"/>
              <a:tblGrid>
                <a:gridCol w="7153387"/>
                <a:gridCol w="1676400"/>
              </a:tblGrid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18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คุณสมบัติของผู้เข้ารับการคัดเลือก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18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หมายเหตุ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1. เป็นข้าราชการฝ่าย</a:t>
                      </a:r>
                      <a:r>
                        <a:rPr lang="th-TH" sz="2400" dirty="0" err="1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ตาม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กฎหมาย ลูกจ้างประจำ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2. มีสถานะเป็นข้าราชการ</a:t>
                      </a:r>
                      <a:r>
                        <a:rPr lang="th-TH" sz="2400" dirty="0" err="1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</a:t>
                      </a:r>
                      <a:r>
                        <a:rPr lang="th-TH" sz="2400" dirty="0" err="1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เรือน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ดำรงตำแหน่ง 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ดังนี้ 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- อำนวยการระดับต้น – สูง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ประเภท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วิชาการระดับปฏิบัติการ – เชี่ยวชาญ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ประเภท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ทั่วไประดับปฏิบัติงาน – ทักษะพิเศษ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ลูกจ้างประจำ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3. 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ระยะเวลา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ปฏิบัติราชการต่อเนื่องไม่น้อยกว่า 5 ปี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นับ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ระยะเวลา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ทวีคูณ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4. 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ไม่เป็นผู้เคยถูกลงโทษทางวินัยหรืออยู่ระหว่างสอบสวนทางวินัย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5. ไม่เป็นผู้อยู่ระหว่างการ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สอบสวน/ดำเนิน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คดีอาญาในศาล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6. ไม่เป็นผู้เคยต้องโทษจำคุกโดยคำพิพากษาถึงที่สุดให้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จำคุก ยกเว้น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แต่</a:t>
                      </a: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โทษโดยประมาท/ความผิด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ลหุโทษ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7. ไม่เป็นผู้เคยได้รับการคัดเลือกเป็นข้าราชการ</a:t>
                      </a:r>
                      <a:r>
                        <a:rPr lang="th-TH" sz="2400" dirty="0" err="1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พลเรือน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ดีเด่นมาก่อน </a:t>
                      </a:r>
                      <a:endParaRPr lang="th-TH" sz="2400" dirty="0" smtClean="0">
                        <a:effectLst/>
                        <a:latin typeface="Times New Roman"/>
                        <a:ea typeface="Times New Roman"/>
                        <a:cs typeface="TH SarabunIT๙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8</a:t>
                      </a: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. เป็นผู้มีความประพฤติ ปฏิบัติตนชอบด้วยคุณธรรม ศีลธรรม จริยธรรม จรรยาบรรณข้าราชการ เป็นที่ยอมรับของบุคคลในส่วนราชการและสังคม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9. เป็นผู้ได้รับการยอมรับ ยกย่อง ในสังคม ผู้ร่วมงานอย่างเปิดเผยทั้งต่อหน้าและลับหลัง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1800" dirty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๑. ข้าราชการช่วยราชการให้อยู่ในสัดส่วนการคัดเลือกฯ ของต้นสังกัด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en-US" sz="1800" dirty="0">
                          <a:effectLst/>
                          <a:latin typeface="TH SarabunIT๙"/>
                          <a:ea typeface="Times New Roman"/>
                          <a:cs typeface="Angsana New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00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1813" y="333635"/>
            <a:ext cx="74765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>
                <a:solidFill>
                  <a:prstClr val="black"/>
                </a:solidFill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  <a:cs typeface="Angsana New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66541"/>
              </p:ext>
            </p:extLst>
          </p:nvPr>
        </p:nvGraphicFramePr>
        <p:xfrm>
          <a:off x="161813" y="1676400"/>
          <a:ext cx="8829787" cy="4403788"/>
        </p:xfrm>
        <a:graphic>
          <a:graphicData uri="http://schemas.openxmlformats.org/drawingml/2006/table">
            <a:tbl>
              <a:tblPr firstRow="1" firstCol="1" bandRow="1"/>
              <a:tblGrid>
                <a:gridCol w="7153387"/>
                <a:gridCol w="1676400"/>
              </a:tblGrid>
              <a:tr h="244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คุณสมบัติของผู้เข้ารับการคัดเลือก</a:t>
                      </a:r>
                      <a:endParaRPr lang="en-US" sz="2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18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หมายเหตุ</a:t>
                      </a:r>
                      <a:endParaRPr lang="en-US" sz="1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10. เป็นผู้มีความประพฤติปฏิบัติงานในหน้าที่และนอกเหนือหน้าที่แบบมุ่งผลสัมฤทธิ์      มีผลงานปรากฏที่เป็นประโยชน์ต่อส่วนราชการ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ประชาชนมากกว่าผู้อื่นอย่างเด่นชัด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11. เป็นผู้มีผลงานเชิงประจักษ์ ดีเด่น เป็นที่ยอมรับ สมควรได้รับการยกย่อง ผลการปฏิบัติงานในหน้าที่เกิดประโยชน์ยิ่งกับส่วนราชการและประชาชน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อาจเป็นผลงานด้านเอกสารที่สืบค้นได้เชิงประจักษ์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กรณีผลงานของลูกจ้างประจำ ซึ่งมีข้อจำกัดทางเอกสาร ให้พิจารณาจากรูปธรรมของผลงานที่ยอมรับจากผู้เกี่ยวข้องเป็นสำคัญ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12. กรมสนับสนุนบริการสุขภาพ คัดเลือกข้าราชการ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พลเรือน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ดีเด่นไม่เกินจำนวน 2 คน โดยพิจารณาจากจำนวนข้าราชการและลูกจ้างประจำที่มีอยู่และรับอัตราเงินเดือน ณ วันที่ ๓๐ กันยายน ๒๕๖2 </a:t>
                      </a:r>
                      <a:endParaRPr lang="en-US" sz="24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18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๑. ข้าราชการช่วยราชการให้อยู่ในสัดส่วนการคัดเลือกฯ ของต้นสังกัด</a:t>
                      </a:r>
                      <a:endParaRPr lang="en-US" sz="1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64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1813" y="333635"/>
            <a:ext cx="74765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>
                <a:solidFill>
                  <a:prstClr val="black"/>
                </a:solidFill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  <a:cs typeface="Angsana New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81152"/>
              </p:ext>
            </p:extLst>
          </p:nvPr>
        </p:nvGraphicFramePr>
        <p:xfrm>
          <a:off x="141557" y="1219200"/>
          <a:ext cx="8850043" cy="5583594"/>
        </p:xfrm>
        <a:graphic>
          <a:graphicData uri="http://schemas.openxmlformats.org/drawingml/2006/table">
            <a:tbl>
              <a:tblPr firstRow="1" firstCol="1" bandRow="1"/>
              <a:tblGrid>
                <a:gridCol w="8850043"/>
              </a:tblGrid>
              <a:tr h="283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เกณฑ์การ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คัดเลือก</a:t>
                      </a:r>
                      <a:endParaRPr lang="en-US" sz="2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94">
                <a:tc>
                  <a:txBody>
                    <a:bodyPr/>
                    <a:lstStyle/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l"/>
                        </a:tabLst>
                      </a:pPr>
                      <a:r>
                        <a:rPr lang="th-TH" sz="2200" b="1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ก. การครองตน</a:t>
                      </a: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  หมายถึง ความประพฤติ การปฏิบัติตนชอบด้วยคุณธรศีลธรรม จริยธรรม จรรยาบรรณข้าราชการ ประเด็นการพิจารณา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๑. การปฏิบัติตามหลักธรรมของศาสนา </a:t>
                      </a:r>
                      <a:endParaRPr lang="en-US" sz="2200" dirty="0" smtClean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๒. การรักษาและปฏิบัติตามระเบียบวินัยและกฎหมาย </a:t>
                      </a:r>
                      <a:endParaRPr lang="en-US" sz="2200" dirty="0" smtClean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imes New Roman"/>
                          <a:ea typeface="Times New Roman"/>
                          <a:cs typeface="TH SarabunIT๙"/>
                        </a:rPr>
                        <a:t>              ๓. การดำเนินชีวิตตามหลักปรัชญาของเศรษฐกิจพอเพียง</a:t>
                      </a:r>
                      <a:endParaRPr lang="en-US" sz="2200" dirty="0" smtClean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b="1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ข. การครองคน</a:t>
                      </a: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 หมายถึง เป็นบุคคลที่ได้รับการยอมรับ ยกย่องในสังคม ผู้ร่วมงานอย่างเปิดเผยทั้งต่อหน้าและลับหลัง มีความสามารถในการติดต่อสัมพันธ์กับผู้อื่น ประเด็นพิจารณา 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๑. ความสามารถในการประสานสัมพันธ์ และสร้างความเข้าใจอันดีกับผู้บังคับบัญชา เพื่อนร่วมงาน   ผู้ใต้บังคับบัญชา และผู้รับบริการ 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๒. ความสามารถในการร่วมทำงานเป็นกลุ่ม สามารถจูงใจให้เกิดการยอมรับ และให้ความช่วยเหลือ 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๓. ให้บริการแก่ผู้รับบริการด้วยความเสมอภาค แนะนำสิ่งที่เป็นประโยชน์ </a:t>
                      </a: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๔. เป็นผู้มีความเป็นธรรมทั้งต่อตนเอง และต่อผู้อื่น 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2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๕. เสริมสร้างความสามัคคี และร่วมกิจกรรมของหมู่คณะทั้งในและนอกหน่วยงาน</a:t>
                      </a:r>
                      <a:endParaRPr lang="en-US" sz="22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00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1813" y="333635"/>
            <a:ext cx="74765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>
                <a:solidFill>
                  <a:prstClr val="black"/>
                </a:solidFill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  <a:cs typeface="Angsana New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14450"/>
              </p:ext>
            </p:extLst>
          </p:nvPr>
        </p:nvGraphicFramePr>
        <p:xfrm>
          <a:off x="167068" y="1219200"/>
          <a:ext cx="8747670" cy="5440371"/>
        </p:xfrm>
        <a:graphic>
          <a:graphicData uri="http://schemas.openxmlformats.org/drawingml/2006/table">
            <a:tbl>
              <a:tblPr firstRow="1" firstCol="1" bandRow="1"/>
              <a:tblGrid>
                <a:gridCol w="8747670"/>
              </a:tblGrid>
              <a:tr h="274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เกณฑ์การ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คัดเลือก</a:t>
                      </a:r>
                      <a:endParaRPr lang="en-US" sz="2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ค. การครองงาน </a:t>
                      </a: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หมายถึง ประพฤติปฏิบัติงานในหน้าที่และนอกเหนือหน้าที่ สม่ำเสมอ เต็มใจ มีจิตมุ่งผลสัมฤทธิ์ของงาน ที่รับผิดชอบ มีผลงานปรากฏที่เป็นประโยชน์ต่อส่วนราชการ ประเด็นพิจารณา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๑. ความรู้ ความสามารถในการปฏิบัติงาน            </a:t>
                      </a:r>
                      <a:r>
                        <a:rPr lang="th-TH" sz="2200" baseline="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๒. ความรับผิดชอบต่อหน้าที่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๓. ความขยันและพากเพียรในการทำงาน  </a:t>
                      </a:r>
                      <a:r>
                        <a:rPr lang="th-TH" sz="2200" baseline="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          </a:t>
                      </a: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๔. ความคิดริเริ่มสร้างสรรค์ และการพัฒนานวัตกรรมในการทำงาน   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๕. การมีผลงานดีเด่นที่เป็นประโยชน์ต่อราชการและสังคม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200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ง. การปฏิบัติตามมาตรฐานจริยธรรม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๑. ยึดมั่นในสถาบันหลักของประเทศอันได้แก่ ชาติ ศาสนา พระมหากษัตริย์ และการปกครองระบอบ ประชาธิปไตยอันมีพระมหากษัตริย์ทรงเป็นประมุข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๒. ซื่อสัตย์สุจริต มีจิตสำนึกที่ดีและความรับผิดชอบต่อหน้าที่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๓. ยืนหยัดในสิ่งที่ถูกต้องชอบธรรม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๔. ยึดถือประโยชน์ส่วนรวมเป็นที่ตั้ง และมีจิตสาธารณะ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๕. มุ่งผลสัมฤทธิ์ของงาน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๖. ไม่เลือกปฏิบัติโดยไม่เป็นธรรม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๗. ดำรงตนเป็นแบบอย่างที่ดีและรักษาภาพลักษณ์ของทางราชการ</a:t>
                      </a: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2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70" y="10510"/>
            <a:ext cx="1358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161813" y="333635"/>
            <a:ext cx="74765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431665" algn="ctr"/>
                <a:tab pos="7910830" algn="l"/>
              </a:tabLst>
            </a:pPr>
            <a:r>
              <a:rPr lang="th-TH" sz="4000" b="1" dirty="0">
                <a:solidFill>
                  <a:prstClr val="black"/>
                </a:solidFill>
                <a:latin typeface="Times New Roman"/>
                <a:ea typeface="Times New Roman"/>
                <a:cs typeface="TH SarabunIT๙"/>
              </a:rPr>
              <a:t>คุณสมบัติและเกณฑ์การคัดเลือกข้าราชการดีเด่น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  <a:cs typeface="Angsana New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381688"/>
              </p:ext>
            </p:extLst>
          </p:nvPr>
        </p:nvGraphicFramePr>
        <p:xfrm>
          <a:off x="167068" y="1219200"/>
          <a:ext cx="8747670" cy="5440371"/>
        </p:xfrm>
        <a:graphic>
          <a:graphicData uri="http://schemas.openxmlformats.org/drawingml/2006/table">
            <a:tbl>
              <a:tblPr firstRow="1" firstCol="1" bandRow="1"/>
              <a:tblGrid>
                <a:gridCol w="8747670"/>
              </a:tblGrid>
              <a:tr h="274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31665" algn="ctr"/>
                          <a:tab pos="7910830" algn="l"/>
                        </a:tabLst>
                      </a:pP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เกณฑ์การ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คัดเลือก</a:t>
                      </a:r>
                      <a:endParaRPr lang="en-US" sz="2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400" b="1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จ. ผลงานดีเด่น</a:t>
                      </a:r>
                      <a:r>
                        <a:rPr lang="th-TH" sz="24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 หมายถึง มีผลงานเชิงประจักษ์ ดีเด่น เป็นที่ยอมรับ สมควรได้รับการยกย่อง ให้หมายรวมถึงผลการปฏิบัติงานในหน้าที่เป็นอันดับแรก ประเด็นพิจารณา 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4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๑. ผลงานที่ปฏิบัติเกี่ยวกับหน้าที่ความรับผิดชอบ 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4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๒. ผลงานดังกล่าวเป็นประโยชน์ต่อราชการและสังคม 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4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๓. เป็นผลงานการบริการประชาชนที่สามารถใช้เป็นตัวอย่างแก่บุคคลอื่นได้ ๔. เป็นผลงานที่เกิดจากความคิดริเริ่มสร้างสรรค์ 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  <a:p>
                      <a:pPr marL="215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th-TH" sz="2400" dirty="0" smtClean="0">
                          <a:effectLst/>
                          <a:latin typeface="+mn-lt"/>
                          <a:ea typeface="Calibri"/>
                          <a:cs typeface="TH SarabunIT๙"/>
                        </a:rPr>
                        <a:t>๕. เป็นผลงานที่ต้องปฏิบัติด้วยความเสียสละ วิริยะ อุตสาหะ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43668" marR="4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1880</Words>
  <Application>Microsoft Office PowerPoint</Application>
  <PresentationFormat>นำเสนอทางหน้าจอ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การพัฒนาคุณธรรม จริยธรรมระดับบุคคล กรมสนับสนุนบริการสุขภาพ</vt:lpstr>
      <vt:lpstr>บุคคลดีเด่นด้านคุณธรรมจริยธรรม</vt:lpstr>
      <vt:lpstr>ขั้นตอนการคัดเลือกบุคคลดีเด่นด้านคุณธรรมจริยธรรม</vt:lpstr>
      <vt:lpstr>บุคคลดีเด่นด้านคุณธรรมจริยธรรม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บุคคลดีเด่นด้านคุณธรรมจริยธรรม</vt:lpstr>
      <vt:lpstr>คุณสมบัติและเกณฑ์การคัดเลือกคนดีศรีสาธารณสุข</vt:lpstr>
      <vt:lpstr>บุคคลดีเด่นด้านคุณธรรมจริยธรรม</vt:lpstr>
      <vt:lpstr>คุณสมบัติและเกณฑ์การคัดเลือกคนดีศรี สบส.</vt:lpstr>
      <vt:lpstr>คุณธรรมที่พึ่งประสงค์สำหรับคนไทย</vt:lpstr>
      <vt:lpstr>มาตรฐานจริยธรรม</vt:lpstr>
      <vt:lpstr>ประมวลจริยธรรมสำหรับเจ้าหน้าที่ของรัฐ</vt:lpstr>
      <vt:lpstr>ประมวลจริยธรรมฯ 2552</vt:lpstr>
      <vt:lpstr>ประมวลจริยธรรมฯ 2552</vt:lpstr>
      <vt:lpstr>ประมวลจริยธรรมฯ 2552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การพัฒนาคุณธรรม จริยธรรมระดับบุคคล กรมสนับสนุนบริการสุขภาพ</dc:title>
  <dc:creator>ACER</dc:creator>
  <cp:lastModifiedBy>ACER</cp:lastModifiedBy>
  <cp:revision>16</cp:revision>
  <dcterms:created xsi:type="dcterms:W3CDTF">2020-03-26T03:10:40Z</dcterms:created>
  <dcterms:modified xsi:type="dcterms:W3CDTF">2020-03-27T02:57:43Z</dcterms:modified>
</cp:coreProperties>
</file>