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8288000" cy="10287000"/>
  <p:notesSz cx="6858000" cy="9144000"/>
  <p:embeddedFontLs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Montserrat Classic" charset="0"/>
      <p:regular r:id="rId27"/>
      <p:bold r:id="rId28"/>
    </p:embeddedFont>
    <p:embeddedFont>
      <p:font typeface="Montserrat Light" charset="0"/>
      <p:regular r:id="rId29"/>
      <p:bold r:id="rId30"/>
      <p:italic r:id="rId31"/>
      <p:boldItalic r:id="rId32"/>
    </p:embeddedFont>
    <p:embeddedFont>
      <p:font typeface="Athiti SemiBold" charset="-34"/>
      <p:regular r:id="rId33"/>
      <p:bold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-126" y="-8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2000" y="841375"/>
            <a:ext cx="4801561" cy="3590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450"/>
              </a:lnSpc>
            </a:pPr>
            <a:r>
              <a:rPr lang="en-US" sz="7500" b="1" i="0" spc="67">
                <a:solidFill>
                  <a:srgbClr val="F8FBF8"/>
                </a:solidFill>
                <a:cs typeface="Montserrat Classic"/>
              </a:rPr>
              <a:t>แผนบริหารความเสี่ยงการทุจริต</a:t>
            </a:r>
          </a:p>
        </p:txBody>
      </p:sp>
      <p:sp>
        <p:nvSpPr>
          <p:cNvPr id="3" name="AutoShape 3"/>
          <p:cNvSpPr/>
          <p:nvPr/>
        </p:nvSpPr>
        <p:spPr>
          <a:xfrm rot="-2700000">
            <a:off x="3756709" y="-1195192"/>
            <a:ext cx="16230600" cy="33751"/>
          </a:xfrm>
          <a:prstGeom prst="rect">
            <a:avLst/>
          </a:prstGeom>
          <a:solidFill>
            <a:srgbClr val="F8FBF8"/>
          </a:solidFill>
        </p:spPr>
      </p:sp>
      <p:sp>
        <p:nvSpPr>
          <p:cNvPr id="4" name="AutoShape 4"/>
          <p:cNvSpPr/>
          <p:nvPr/>
        </p:nvSpPr>
        <p:spPr>
          <a:xfrm rot="-2700000">
            <a:off x="-483615" y="3642167"/>
            <a:ext cx="23364395" cy="11756420"/>
          </a:xfrm>
          <a:prstGeom prst="rect">
            <a:avLst/>
          </a:prstGeom>
          <a:solidFill>
            <a:srgbClr val="F8FBF8"/>
          </a:solidFill>
        </p:spPr>
      </p:sp>
      <p:grpSp>
        <p:nvGrpSpPr>
          <p:cNvPr id="5" name="Group 5"/>
          <p:cNvGrpSpPr/>
          <p:nvPr/>
        </p:nvGrpSpPr>
        <p:grpSpPr>
          <a:xfrm>
            <a:off x="12411073" y="576336"/>
            <a:ext cx="1633198" cy="1633198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70639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4542480" y="958993"/>
            <a:ext cx="3553549" cy="810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6"/>
              </a:lnSpc>
            </a:pPr>
            <a:r>
              <a:rPr lang="en-US" sz="2197" b="0" i="0" spc="21">
                <a:solidFill>
                  <a:srgbClr val="342D47"/>
                </a:solidFill>
                <a:cs typeface="Montserrat Light"/>
              </a:rPr>
              <a:t>กระบวนงานส่งเสริมและรับรองมาตรฐานระบบบริการสุขภาพ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1331573" y="2409402"/>
            <a:ext cx="1578398" cy="1578398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70639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3391463" y="2951739"/>
            <a:ext cx="3867837" cy="427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b="0" i="0" spc="24">
                <a:solidFill>
                  <a:srgbClr val="342D47"/>
                </a:solidFill>
                <a:cs typeface="Montserrat Light"/>
              </a:rPr>
              <a:t>กระบวนงานคัดเลือก อสม.ดีเด่น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9990493" y="4268698"/>
            <a:ext cx="1749604" cy="1749604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70639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2273815" y="4439403"/>
            <a:ext cx="5722937" cy="1331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31"/>
              </a:lnSpc>
            </a:pPr>
            <a:r>
              <a:rPr lang="en-US" sz="2354" b="0" i="0" spc="23">
                <a:solidFill>
                  <a:srgbClr val="342D47"/>
                </a:solidFill>
                <a:cs typeface="Montserrat Light"/>
              </a:rPr>
              <a:t>กระบวนงานการอนุญาตให้ประกอบกิจการและดำเนินการคลินิก,โรงพยาบาลเอกชน และสถานประกอบการเพื่อสุขภาพ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5293019"/>
            <a:ext cx="4865061" cy="499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32"/>
              </a:lnSpc>
            </a:pPr>
            <a:r>
              <a:rPr lang="en-US" sz="3200" b="1" i="0" spc="28" dirty="0" err="1">
                <a:solidFill>
                  <a:srgbClr val="F8FBF8"/>
                </a:solidFill>
                <a:cs typeface="Montserrat Classic"/>
              </a:rPr>
              <a:t>กรมสนับสนุนบริการสุขภาพ</a:t>
            </a:r>
            <a:endParaRPr lang="en-US" sz="3200" b="1" i="0" spc="28" dirty="0">
              <a:solidFill>
                <a:srgbClr val="F8FBF8"/>
              </a:solidFill>
              <a:cs typeface="Montserrat Classic"/>
            </a:endParaRPr>
          </a:p>
        </p:txBody>
      </p:sp>
      <p:sp>
        <p:nvSpPr>
          <p:cNvPr id="15" name="TextBox 15"/>
          <p:cNvSpPr txBox="1"/>
          <p:nvPr/>
        </p:nvSpPr>
        <p:spPr>
          <a:xfrm rot="-2700000">
            <a:off x="5750932" y="2230246"/>
            <a:ext cx="6145123" cy="547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36"/>
              </a:lnSpc>
            </a:pPr>
            <a:r>
              <a:rPr lang="en-US" sz="3600" b="1" i="0" spc="32" dirty="0" err="1">
                <a:solidFill>
                  <a:srgbClr val="F8FBF8"/>
                </a:solidFill>
                <a:cs typeface="Montserrat Classic"/>
              </a:rPr>
              <a:t>ประจำปีงบประมาณ</a:t>
            </a:r>
            <a:r>
              <a:rPr lang="en-US" sz="3600" b="1" i="0" spc="32" dirty="0">
                <a:solidFill>
                  <a:srgbClr val="F8FBF8"/>
                </a:solidFill>
                <a:cs typeface="Montserrat Classic"/>
              </a:rPr>
              <a:t> </a:t>
            </a:r>
            <a:r>
              <a:rPr lang="en-US" sz="3600" b="1" i="0" spc="32" dirty="0" err="1">
                <a:solidFill>
                  <a:srgbClr val="F8FBF8"/>
                </a:solidFill>
                <a:cs typeface="Montserrat Classic"/>
              </a:rPr>
              <a:t>พ.ศ</a:t>
            </a:r>
            <a:r>
              <a:rPr lang="en-US" sz="3600" b="1" i="0" spc="32" dirty="0">
                <a:solidFill>
                  <a:srgbClr val="F8FBF8"/>
                </a:solidFill>
                <a:cs typeface="Montserrat Classic"/>
              </a:rPr>
              <a:t>. </a:t>
            </a:r>
            <a:r>
              <a:rPr lang="en-US" sz="3600" b="1" i="0" spc="32" dirty="0" smtClean="0">
                <a:solidFill>
                  <a:srgbClr val="F8FBF8"/>
                </a:solidFill>
                <a:cs typeface="Montserrat Classic"/>
              </a:rPr>
              <a:t>2562</a:t>
            </a:r>
            <a:endParaRPr lang="en-US" sz="3600" b="1" i="0" spc="32" dirty="0">
              <a:solidFill>
                <a:srgbClr val="F8FBF8"/>
              </a:solidFill>
              <a:cs typeface="Montserrat Classic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8466493" y="6136620"/>
            <a:ext cx="1749604" cy="1749604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70639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10749815" y="6531574"/>
            <a:ext cx="6650037" cy="883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31"/>
              </a:lnSpc>
            </a:pPr>
            <a:r>
              <a:rPr lang="en-US" sz="2354" b="0" i="0" spc="23">
                <a:solidFill>
                  <a:srgbClr val="342D47"/>
                </a:solidFill>
                <a:cs typeface="Montserrat Light"/>
              </a:rPr>
              <a:t>กระบวนงานการคัดเลือกบุคลากรเพื่อแต่งตั้งให้ดำรงตำแหน่งระดับสูงขึ้น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6659424" y="7886224"/>
            <a:ext cx="1749604" cy="1749604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70639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8942746" y="8505426"/>
            <a:ext cx="7145337" cy="434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31"/>
              </a:lnSpc>
            </a:pPr>
            <a:r>
              <a:rPr lang="en-US" sz="2354" b="0" i="0" spc="23">
                <a:solidFill>
                  <a:srgbClr val="342D47"/>
                </a:solidFill>
                <a:cs typeface="Montserrat Light"/>
              </a:rPr>
              <a:t>กระบวนงานการจัดสรรและการเบิกจ่ายงบประมาณประจำปี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357294" y="4635500"/>
            <a:ext cx="1016000" cy="10160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796528" y="863962"/>
            <a:ext cx="862288" cy="90576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618580" y="2696409"/>
            <a:ext cx="1004385" cy="100438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720493" y="6286500"/>
            <a:ext cx="1270000" cy="12700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774874" y="8001673"/>
            <a:ext cx="1518704" cy="1518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4558220" y="0"/>
            <a:ext cx="3847680" cy="3841524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BF8"/>
            </a:solidFill>
          </p:spPr>
        </p:sp>
      </p:grpSp>
      <p:sp>
        <p:nvSpPr>
          <p:cNvPr id="4" name="AutoShape 4"/>
          <p:cNvSpPr/>
          <p:nvPr/>
        </p:nvSpPr>
        <p:spPr>
          <a:xfrm rot="-8100000">
            <a:off x="11217235" y="513695"/>
            <a:ext cx="5610063" cy="33751"/>
          </a:xfrm>
          <a:prstGeom prst="rect">
            <a:avLst/>
          </a:prstGeom>
          <a:solidFill>
            <a:srgbClr val="F8FBF8"/>
          </a:solidFill>
        </p:spPr>
      </p:sp>
      <p:sp>
        <p:nvSpPr>
          <p:cNvPr id="5" name="TextBox 5"/>
          <p:cNvSpPr txBox="1"/>
          <p:nvPr/>
        </p:nvSpPr>
        <p:spPr>
          <a:xfrm>
            <a:off x="0" y="67973"/>
            <a:ext cx="13863217" cy="648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0"/>
              </a:lnSpc>
            </a:pPr>
            <a:r>
              <a:rPr lang="en-US" sz="4000" b="1" i="0" spc="115">
                <a:solidFill>
                  <a:srgbClr val="FFFFFF"/>
                </a:solidFill>
                <a:cs typeface="Montserrat Classic"/>
              </a:rPr>
              <a:t>กระบวนงาน การอนุญาตให้ประกอบกิจการและดำเนินการคลินิก</a:t>
            </a:r>
          </a:p>
        </p:txBody>
      </p:sp>
      <p:sp>
        <p:nvSpPr>
          <p:cNvPr id="6" name="TextBox 6"/>
          <p:cNvSpPr txBox="1"/>
          <p:nvPr/>
        </p:nvSpPr>
        <p:spPr>
          <a:xfrm rot="2700000">
            <a:off x="15077251" y="754291"/>
            <a:ext cx="3665948" cy="1166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44"/>
              </a:lnSpc>
            </a:pPr>
            <a:r>
              <a:rPr lang="en-US" sz="2400" b="1" i="0" spc="69">
                <a:solidFill>
                  <a:srgbClr val="545454"/>
                </a:solidFill>
                <a:cs typeface="Montserrat Classic"/>
              </a:rPr>
              <a:t>ความเสี่ยงการทุจริตที่เกี่ยวข้องกับการพิจารณาอนุมัติ อนุญาต</a:t>
            </a:r>
          </a:p>
        </p:txBody>
      </p:sp>
      <p:sp>
        <p:nvSpPr>
          <p:cNvPr id="7" name="AutoShape 7"/>
          <p:cNvSpPr/>
          <p:nvPr/>
        </p:nvSpPr>
        <p:spPr>
          <a:xfrm>
            <a:off x="203200" y="3283693"/>
            <a:ext cx="1219751" cy="890917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8" name="AutoShape 8"/>
          <p:cNvSpPr/>
          <p:nvPr/>
        </p:nvSpPr>
        <p:spPr>
          <a:xfrm>
            <a:off x="1422951" y="4182710"/>
            <a:ext cx="5457323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9" name="AutoShape 9"/>
          <p:cNvSpPr/>
          <p:nvPr/>
        </p:nvSpPr>
        <p:spPr>
          <a:xfrm>
            <a:off x="6880274" y="4187716"/>
            <a:ext cx="875935" cy="919345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0" name="AutoShape 10"/>
          <p:cNvSpPr/>
          <p:nvPr/>
        </p:nvSpPr>
        <p:spPr>
          <a:xfrm>
            <a:off x="1422951" y="3282582"/>
            <a:ext cx="5457323" cy="89202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1" name="TextBox 11"/>
          <p:cNvSpPr txBox="1"/>
          <p:nvPr/>
        </p:nvSpPr>
        <p:spPr>
          <a:xfrm>
            <a:off x="2430076" y="3592929"/>
            <a:ext cx="378977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โอกาส/ความเสี่ยงการทุจริต</a:t>
            </a:r>
          </a:p>
        </p:txBody>
      </p:sp>
      <p:sp>
        <p:nvSpPr>
          <p:cNvPr id="12" name="AutoShape 12"/>
          <p:cNvSpPr/>
          <p:nvPr/>
        </p:nvSpPr>
        <p:spPr>
          <a:xfrm>
            <a:off x="203200" y="2095500"/>
            <a:ext cx="5788519" cy="1071038"/>
          </a:xfrm>
          <a:prstGeom prst="rect">
            <a:avLst/>
          </a:prstGeom>
          <a:solidFill>
            <a:srgbClr val="D9D9D9">
              <a:alpha val="9803"/>
            </a:srgbClr>
          </a:solidFill>
        </p:spPr>
      </p:sp>
      <p:sp>
        <p:nvSpPr>
          <p:cNvPr id="13" name="AutoShape 13"/>
          <p:cNvSpPr/>
          <p:nvPr/>
        </p:nvSpPr>
        <p:spPr>
          <a:xfrm>
            <a:off x="6880274" y="3278580"/>
            <a:ext cx="4379673" cy="446014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4" name="AutoShape 14"/>
          <p:cNvSpPr/>
          <p:nvPr/>
        </p:nvSpPr>
        <p:spPr>
          <a:xfrm>
            <a:off x="203200" y="4182710"/>
            <a:ext cx="1219751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5" name="TextBox 15"/>
          <p:cNvSpPr txBox="1"/>
          <p:nvPr/>
        </p:nvSpPr>
        <p:spPr>
          <a:xfrm>
            <a:off x="662317" y="3630585"/>
            <a:ext cx="301516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ที่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62317" y="4340499"/>
            <a:ext cx="3015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98258" y="4401459"/>
            <a:ext cx="4880767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ตรวจสอบคำขอและเอกสารแนบ</a:t>
            </a:r>
          </a:p>
        </p:txBody>
      </p:sp>
      <p:sp>
        <p:nvSpPr>
          <p:cNvPr id="18" name="AutoShape 18"/>
          <p:cNvSpPr/>
          <p:nvPr/>
        </p:nvSpPr>
        <p:spPr>
          <a:xfrm>
            <a:off x="1422951" y="5107061"/>
            <a:ext cx="5457323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9" name="AutoShape 19"/>
          <p:cNvSpPr/>
          <p:nvPr/>
        </p:nvSpPr>
        <p:spPr>
          <a:xfrm>
            <a:off x="6880274" y="5107061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0" name="AutoShape 20"/>
          <p:cNvSpPr/>
          <p:nvPr/>
        </p:nvSpPr>
        <p:spPr>
          <a:xfrm>
            <a:off x="203200" y="5107061"/>
            <a:ext cx="1219751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1" name="TextBox 21"/>
          <p:cNvSpPr txBox="1"/>
          <p:nvPr/>
        </p:nvSpPr>
        <p:spPr>
          <a:xfrm>
            <a:off x="662317" y="5264850"/>
            <a:ext cx="3015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98258" y="5352066"/>
            <a:ext cx="4880767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ตรวจมาตรฐานคลินิกเพื่ออนุญาต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28535" y="2155007"/>
            <a:ext cx="1988832" cy="38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2"/>
              </a:lnSpc>
            </a:pPr>
            <a:r>
              <a:rPr lang="en-US" sz="2800" b="1">
                <a:solidFill>
                  <a:srgbClr val="F8FBF8"/>
                </a:solidFill>
                <a:latin typeface="Athiti SemiBold"/>
              </a:rPr>
              <a:t> </a:t>
            </a:r>
            <a:r>
              <a:rPr lang="en-US" sz="2800" b="1" i="0">
                <a:solidFill>
                  <a:srgbClr val="F8FBF8"/>
                </a:solidFill>
                <a:cs typeface="Athiti SemiBold"/>
              </a:rPr>
              <a:t>ตารางที่ 3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35887" y="2659594"/>
            <a:ext cx="4655832" cy="38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2"/>
              </a:lnSpc>
            </a:pPr>
            <a:r>
              <a:rPr lang="en-US" sz="2800" b="1" i="0">
                <a:solidFill>
                  <a:srgbClr val="F8FBF8"/>
                </a:solidFill>
                <a:cs typeface="Athiti SemiBold"/>
              </a:rPr>
              <a:t>ตารางเมทริกส์ระดับความเสี่ยง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996156" y="3310545"/>
            <a:ext cx="413267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ระดับความจำเป็นของการเฝ้าระวัง</a:t>
            </a:r>
          </a:p>
        </p:txBody>
      </p:sp>
      <p:sp>
        <p:nvSpPr>
          <p:cNvPr id="26" name="AutoShape 26"/>
          <p:cNvSpPr/>
          <p:nvPr/>
        </p:nvSpPr>
        <p:spPr>
          <a:xfrm>
            <a:off x="7756208" y="4185787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7" name="AutoShape 27"/>
          <p:cNvSpPr/>
          <p:nvPr/>
        </p:nvSpPr>
        <p:spPr>
          <a:xfrm>
            <a:off x="8632143" y="4185787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8" name="AutoShape 28"/>
          <p:cNvSpPr/>
          <p:nvPr/>
        </p:nvSpPr>
        <p:spPr>
          <a:xfrm>
            <a:off x="9508078" y="4185787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9" name="AutoShape 29"/>
          <p:cNvSpPr/>
          <p:nvPr/>
        </p:nvSpPr>
        <p:spPr>
          <a:xfrm>
            <a:off x="10384012" y="4185787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0" name="AutoShape 30"/>
          <p:cNvSpPr/>
          <p:nvPr/>
        </p:nvSpPr>
        <p:spPr>
          <a:xfrm>
            <a:off x="7756208" y="5107061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1" name="AutoShape 31"/>
          <p:cNvSpPr/>
          <p:nvPr/>
        </p:nvSpPr>
        <p:spPr>
          <a:xfrm>
            <a:off x="8632143" y="5107061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2" name="AutoShape 32"/>
          <p:cNvSpPr/>
          <p:nvPr/>
        </p:nvSpPr>
        <p:spPr>
          <a:xfrm>
            <a:off x="9508078" y="5107061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3" name="AutoShape 33"/>
          <p:cNvSpPr/>
          <p:nvPr/>
        </p:nvSpPr>
        <p:spPr>
          <a:xfrm>
            <a:off x="10384012" y="5107061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4" name="AutoShape 34"/>
          <p:cNvSpPr/>
          <p:nvPr/>
        </p:nvSpPr>
        <p:spPr>
          <a:xfrm>
            <a:off x="11259947" y="4187716"/>
            <a:ext cx="875935" cy="919345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5" name="AutoShape 35"/>
          <p:cNvSpPr/>
          <p:nvPr/>
        </p:nvSpPr>
        <p:spPr>
          <a:xfrm>
            <a:off x="11259947" y="5107061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6" name="AutoShape 36"/>
          <p:cNvSpPr/>
          <p:nvPr/>
        </p:nvSpPr>
        <p:spPr>
          <a:xfrm>
            <a:off x="12135882" y="4185787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7" name="AutoShape 37"/>
          <p:cNvSpPr/>
          <p:nvPr/>
        </p:nvSpPr>
        <p:spPr>
          <a:xfrm>
            <a:off x="13011816" y="4185787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8" name="AutoShape 38"/>
          <p:cNvSpPr/>
          <p:nvPr/>
        </p:nvSpPr>
        <p:spPr>
          <a:xfrm>
            <a:off x="13887751" y="4185787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9" name="AutoShape 39"/>
          <p:cNvSpPr/>
          <p:nvPr/>
        </p:nvSpPr>
        <p:spPr>
          <a:xfrm>
            <a:off x="14763686" y="4185787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0" name="AutoShape 40"/>
          <p:cNvSpPr/>
          <p:nvPr/>
        </p:nvSpPr>
        <p:spPr>
          <a:xfrm>
            <a:off x="12135882" y="5107061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1" name="AutoShape 41"/>
          <p:cNvSpPr/>
          <p:nvPr/>
        </p:nvSpPr>
        <p:spPr>
          <a:xfrm>
            <a:off x="13011816" y="5107061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2" name="AutoShape 42"/>
          <p:cNvSpPr/>
          <p:nvPr/>
        </p:nvSpPr>
        <p:spPr>
          <a:xfrm>
            <a:off x="13887751" y="5107061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3" name="AutoShape 43"/>
          <p:cNvSpPr/>
          <p:nvPr/>
        </p:nvSpPr>
        <p:spPr>
          <a:xfrm>
            <a:off x="14763686" y="5107061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4" name="AutoShape 44"/>
          <p:cNvSpPr/>
          <p:nvPr/>
        </p:nvSpPr>
        <p:spPr>
          <a:xfrm>
            <a:off x="15639621" y="4185787"/>
            <a:ext cx="21405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5" name="AutoShape 45"/>
          <p:cNvSpPr/>
          <p:nvPr/>
        </p:nvSpPr>
        <p:spPr>
          <a:xfrm>
            <a:off x="15639621" y="5110137"/>
            <a:ext cx="21405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6" name="AutoShape 46"/>
          <p:cNvSpPr/>
          <p:nvPr/>
        </p:nvSpPr>
        <p:spPr>
          <a:xfrm>
            <a:off x="6880274" y="3730547"/>
            <a:ext cx="875935" cy="457169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7" name="AutoShape 47"/>
          <p:cNvSpPr/>
          <p:nvPr/>
        </p:nvSpPr>
        <p:spPr>
          <a:xfrm>
            <a:off x="7756208" y="3728617"/>
            <a:ext cx="875935" cy="457169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8" name="AutoShape 48"/>
          <p:cNvSpPr/>
          <p:nvPr/>
        </p:nvSpPr>
        <p:spPr>
          <a:xfrm>
            <a:off x="8632143" y="3728617"/>
            <a:ext cx="875935" cy="457169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9" name="AutoShape 49"/>
          <p:cNvSpPr/>
          <p:nvPr/>
        </p:nvSpPr>
        <p:spPr>
          <a:xfrm>
            <a:off x="9508078" y="3728617"/>
            <a:ext cx="875935" cy="457169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0" name="AutoShape 50"/>
          <p:cNvSpPr/>
          <p:nvPr/>
        </p:nvSpPr>
        <p:spPr>
          <a:xfrm>
            <a:off x="10384012" y="3730547"/>
            <a:ext cx="875935" cy="455240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1" name="AutoShape 51"/>
          <p:cNvSpPr/>
          <p:nvPr/>
        </p:nvSpPr>
        <p:spPr>
          <a:xfrm>
            <a:off x="11259947" y="3730547"/>
            <a:ext cx="875935" cy="457169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2" name="AutoShape 52"/>
          <p:cNvSpPr/>
          <p:nvPr/>
        </p:nvSpPr>
        <p:spPr>
          <a:xfrm>
            <a:off x="12135882" y="3730547"/>
            <a:ext cx="875935" cy="457169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3" name="AutoShape 53"/>
          <p:cNvSpPr/>
          <p:nvPr/>
        </p:nvSpPr>
        <p:spPr>
          <a:xfrm>
            <a:off x="13011816" y="3730547"/>
            <a:ext cx="875935" cy="457169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4" name="AutoShape 54"/>
          <p:cNvSpPr/>
          <p:nvPr/>
        </p:nvSpPr>
        <p:spPr>
          <a:xfrm>
            <a:off x="13887751" y="3730547"/>
            <a:ext cx="875935" cy="457169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5" name="AutoShape 55"/>
          <p:cNvSpPr/>
          <p:nvPr/>
        </p:nvSpPr>
        <p:spPr>
          <a:xfrm>
            <a:off x="14763686" y="3728453"/>
            <a:ext cx="875935" cy="459263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6" name="AutoShape 56"/>
          <p:cNvSpPr/>
          <p:nvPr/>
        </p:nvSpPr>
        <p:spPr>
          <a:xfrm>
            <a:off x="15639621" y="3278580"/>
            <a:ext cx="2140535" cy="909136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7" name="AutoShape 57"/>
          <p:cNvSpPr/>
          <p:nvPr/>
        </p:nvSpPr>
        <p:spPr>
          <a:xfrm>
            <a:off x="11259947" y="3284533"/>
            <a:ext cx="4379673" cy="446014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8" name="TextBox 58"/>
          <p:cNvSpPr txBox="1"/>
          <p:nvPr/>
        </p:nvSpPr>
        <p:spPr>
          <a:xfrm>
            <a:off x="7103566" y="3752949"/>
            <a:ext cx="42935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1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7979501" y="3740032"/>
            <a:ext cx="42935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2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8855436" y="3752949"/>
            <a:ext cx="42935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3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9731370" y="3740032"/>
            <a:ext cx="42935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4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0607305" y="3752949"/>
            <a:ext cx="42935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5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11383449" y="3290370"/>
            <a:ext cx="413267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ระดับความรุนแรงของผลกระทบ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1479521" y="3740032"/>
            <a:ext cx="42935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1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2359174" y="3752949"/>
            <a:ext cx="42935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2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3235109" y="3752949"/>
            <a:ext cx="42935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3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14111044" y="3752949"/>
            <a:ext cx="42935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4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4986978" y="3752949"/>
            <a:ext cx="42935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5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15639621" y="3393888"/>
            <a:ext cx="2044424" cy="630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1"/>
              </a:lnSpc>
            </a:pPr>
            <a:r>
              <a:rPr lang="en-US" sz="1700" b="0" i="0" spc="17">
                <a:solidFill>
                  <a:srgbClr val="F8FBF8"/>
                </a:solidFill>
                <a:cs typeface="Montserrat Light"/>
              </a:rPr>
              <a:t>ค่าความเสี่ยง</a:t>
            </a:r>
          </a:p>
          <a:p>
            <a:pPr algn="ctr">
              <a:lnSpc>
                <a:spcPts val="2551"/>
              </a:lnSpc>
            </a:pPr>
            <a:r>
              <a:rPr lang="en-US" sz="1700" b="0" i="0" spc="17">
                <a:solidFill>
                  <a:srgbClr val="F8FBF8"/>
                </a:solidFill>
                <a:cs typeface="Montserrat Light"/>
              </a:rPr>
              <a:t>รวม X รุนแรง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10440118" y="4350024"/>
            <a:ext cx="763723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/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10440118" y="5409204"/>
            <a:ext cx="763723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/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13067922" y="4350024"/>
            <a:ext cx="763723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/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14819792" y="5409204"/>
            <a:ext cx="763723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/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16419992" y="4350024"/>
            <a:ext cx="763723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15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6419992" y="5409204"/>
            <a:ext cx="763723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25</a:t>
            </a:r>
          </a:p>
        </p:txBody>
      </p:sp>
      <p:grpSp>
        <p:nvGrpSpPr>
          <p:cNvPr id="76" name="Group 76"/>
          <p:cNvGrpSpPr/>
          <p:nvPr/>
        </p:nvGrpSpPr>
        <p:grpSpPr>
          <a:xfrm>
            <a:off x="15346258" y="7039927"/>
            <a:ext cx="2271604" cy="2271604"/>
            <a:chOff x="0" y="0"/>
            <a:chExt cx="6350000" cy="6350000"/>
          </a:xfrm>
        </p:grpSpPr>
        <p:sp>
          <p:nvSpPr>
            <p:cNvPr id="77" name="Freeform 7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092BB"/>
            </a:solidFill>
          </p:spPr>
        </p:sp>
      </p:grpSp>
      <p:pic>
        <p:nvPicPr>
          <p:cNvPr id="78" name="Picture 7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723235" y="7444445"/>
            <a:ext cx="1517650" cy="151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4558220" y="-194"/>
            <a:ext cx="3847680" cy="3841524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BF8"/>
            </a:solidFill>
          </p:spPr>
        </p:sp>
      </p:grpSp>
      <p:sp>
        <p:nvSpPr>
          <p:cNvPr id="4" name="AutoShape 4"/>
          <p:cNvSpPr/>
          <p:nvPr/>
        </p:nvSpPr>
        <p:spPr>
          <a:xfrm rot="-8100000">
            <a:off x="11681639" y="213023"/>
            <a:ext cx="5610063" cy="33751"/>
          </a:xfrm>
          <a:prstGeom prst="rect">
            <a:avLst/>
          </a:prstGeom>
          <a:solidFill>
            <a:srgbClr val="F8FBF8"/>
          </a:solidFill>
        </p:spPr>
      </p:sp>
      <p:sp>
        <p:nvSpPr>
          <p:cNvPr id="5" name="AutoShape 5"/>
          <p:cNvSpPr/>
          <p:nvPr/>
        </p:nvSpPr>
        <p:spPr>
          <a:xfrm>
            <a:off x="535881" y="2355417"/>
            <a:ext cx="1219751" cy="890917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6" name="AutoShape 6"/>
          <p:cNvSpPr/>
          <p:nvPr/>
        </p:nvSpPr>
        <p:spPr>
          <a:xfrm>
            <a:off x="1755631" y="3254433"/>
            <a:ext cx="7572912" cy="1093577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7" name="AutoShape 7"/>
          <p:cNvSpPr/>
          <p:nvPr/>
        </p:nvSpPr>
        <p:spPr>
          <a:xfrm>
            <a:off x="9328543" y="3255545"/>
            <a:ext cx="3733069" cy="1093577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8" name="AutoShape 8"/>
          <p:cNvSpPr/>
          <p:nvPr/>
        </p:nvSpPr>
        <p:spPr>
          <a:xfrm>
            <a:off x="1755631" y="2354305"/>
            <a:ext cx="7572912" cy="89202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9" name="TextBox 9"/>
          <p:cNvSpPr txBox="1"/>
          <p:nvPr/>
        </p:nvSpPr>
        <p:spPr>
          <a:xfrm>
            <a:off x="2762756" y="2664652"/>
            <a:ext cx="378977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โอกาส/ความเสี่ยงการทุจริต</a:t>
            </a:r>
          </a:p>
        </p:txBody>
      </p:sp>
      <p:sp>
        <p:nvSpPr>
          <p:cNvPr id="10" name="AutoShape 10"/>
          <p:cNvSpPr/>
          <p:nvPr/>
        </p:nvSpPr>
        <p:spPr>
          <a:xfrm>
            <a:off x="13061613" y="3255545"/>
            <a:ext cx="3788054" cy="1093577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1" name="TextBox 11"/>
          <p:cNvSpPr txBox="1"/>
          <p:nvPr/>
        </p:nvSpPr>
        <p:spPr>
          <a:xfrm>
            <a:off x="0" y="182273"/>
            <a:ext cx="14611555" cy="648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0"/>
              </a:lnSpc>
            </a:pPr>
            <a:r>
              <a:rPr lang="en-US" sz="4000" b="1" i="0" spc="-348">
                <a:solidFill>
                  <a:srgbClr val="FFFFFF"/>
                </a:solidFill>
                <a:cs typeface="Montserrat Classic"/>
              </a:rPr>
              <a:t>กระบวนการ ขออนุญาตประกอบกิจการโรงพยาบาลเอกชน </a:t>
            </a:r>
            <a:r>
              <a:rPr lang="en-US" sz="4000" b="0" i="0" spc="-348">
                <a:solidFill>
                  <a:srgbClr val="FFFFFF"/>
                </a:solidFill>
                <a:latin typeface="Montserrat Classic"/>
              </a:rPr>
              <a:t>(ขออนุญาตเปิดให้บริการ)</a:t>
            </a:r>
          </a:p>
        </p:txBody>
      </p:sp>
      <p:sp>
        <p:nvSpPr>
          <p:cNvPr id="12" name="AutoShape 12"/>
          <p:cNvSpPr/>
          <p:nvPr/>
        </p:nvSpPr>
        <p:spPr>
          <a:xfrm>
            <a:off x="535881" y="1028700"/>
            <a:ext cx="4795238" cy="1071038"/>
          </a:xfrm>
          <a:prstGeom prst="rect">
            <a:avLst/>
          </a:prstGeom>
          <a:solidFill>
            <a:srgbClr val="D9D9D9">
              <a:alpha val="9803"/>
            </a:srgbClr>
          </a:solidFill>
        </p:spPr>
      </p:sp>
      <p:sp>
        <p:nvSpPr>
          <p:cNvPr id="13" name="AutoShape 13"/>
          <p:cNvSpPr/>
          <p:nvPr/>
        </p:nvSpPr>
        <p:spPr>
          <a:xfrm>
            <a:off x="9328543" y="2355417"/>
            <a:ext cx="7521124" cy="47642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4" name="AutoShape 14"/>
          <p:cNvSpPr/>
          <p:nvPr/>
        </p:nvSpPr>
        <p:spPr>
          <a:xfrm>
            <a:off x="535881" y="3254433"/>
            <a:ext cx="1219751" cy="1093577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5" name="AutoShape 15"/>
          <p:cNvSpPr/>
          <p:nvPr/>
        </p:nvSpPr>
        <p:spPr>
          <a:xfrm>
            <a:off x="9328543" y="2831844"/>
            <a:ext cx="3733069" cy="41560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6" name="AutoShape 16"/>
          <p:cNvSpPr/>
          <p:nvPr/>
        </p:nvSpPr>
        <p:spPr>
          <a:xfrm>
            <a:off x="13061613" y="2831844"/>
            <a:ext cx="3788054" cy="41560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7" name="TextBox 17"/>
          <p:cNvSpPr txBox="1"/>
          <p:nvPr/>
        </p:nvSpPr>
        <p:spPr>
          <a:xfrm>
            <a:off x="11414925" y="2397460"/>
            <a:ext cx="378977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ประเภทความเสี่ยงการทุจริต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592439" y="2813056"/>
            <a:ext cx="3205277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Known Factor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227332" y="2840626"/>
            <a:ext cx="3205277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Unknown Factor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94998" y="2702309"/>
            <a:ext cx="301516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ที่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94998" y="3412223"/>
            <a:ext cx="3015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763340" y="3336502"/>
            <a:ext cx="6335439" cy="1106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62"/>
              </a:lnSpc>
            </a:pPr>
            <a:r>
              <a:rPr lang="en-US" sz="2100" b="0" i="0" spc="98">
                <a:solidFill>
                  <a:srgbClr val="F8FBF8"/>
                </a:solidFill>
                <a:cs typeface="Montserrat Light"/>
              </a:rPr>
              <a:t>ขั้นตอนหลัก รับเรื่อง/ตรวจสอบเอกสาร</a:t>
            </a:r>
          </a:p>
          <a:p>
            <a:pPr>
              <a:lnSpc>
                <a:spcPts val="2562"/>
              </a:lnSpc>
            </a:pPr>
            <a:r>
              <a:rPr lang="en-US" sz="2100" b="0" i="0" spc="98">
                <a:solidFill>
                  <a:srgbClr val="F8FBF8"/>
                </a:solidFill>
                <a:latin typeface="Montserrat Light"/>
              </a:rPr>
              <a:t>  ขั้นตอนย่อยที่มีความเสี่ยงการทุจริต</a:t>
            </a:r>
          </a:p>
          <a:p>
            <a:pPr>
              <a:lnSpc>
                <a:spcPts val="2562"/>
              </a:lnSpc>
            </a:pPr>
            <a:r>
              <a:rPr lang="en-US" sz="2100" b="0" i="0" spc="98">
                <a:solidFill>
                  <a:srgbClr val="F8FBF8"/>
                </a:solidFill>
                <a:latin typeface="Montserrat Light"/>
              </a:rPr>
              <a:t>1. ตรวจสอบคำขอและเอกสารแนบ</a:t>
            </a:r>
          </a:p>
          <a:p>
            <a:pPr>
              <a:lnSpc>
                <a:spcPts val="1103"/>
              </a:lnSpc>
            </a:pPr>
            <a:endParaRPr lang="en-US" sz="2100" b="0" i="0" spc="98">
              <a:solidFill>
                <a:srgbClr val="F8FBF8"/>
              </a:solidFill>
              <a:latin typeface="Montserrat Light"/>
            </a:endParaRPr>
          </a:p>
        </p:txBody>
      </p:sp>
      <p:sp>
        <p:nvSpPr>
          <p:cNvPr id="23" name="AutoShape 23"/>
          <p:cNvSpPr/>
          <p:nvPr/>
        </p:nvSpPr>
        <p:spPr>
          <a:xfrm>
            <a:off x="1755631" y="4348010"/>
            <a:ext cx="7572912" cy="1220013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4" name="AutoShape 24"/>
          <p:cNvSpPr/>
          <p:nvPr/>
        </p:nvSpPr>
        <p:spPr>
          <a:xfrm>
            <a:off x="9328543" y="4349121"/>
            <a:ext cx="3733069" cy="1220013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5" name="AutoShape 25"/>
          <p:cNvSpPr/>
          <p:nvPr/>
        </p:nvSpPr>
        <p:spPr>
          <a:xfrm>
            <a:off x="13061613" y="4349121"/>
            <a:ext cx="3788054" cy="1220013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6" name="AutoShape 26"/>
          <p:cNvSpPr/>
          <p:nvPr/>
        </p:nvSpPr>
        <p:spPr>
          <a:xfrm>
            <a:off x="535881" y="4348010"/>
            <a:ext cx="1219751" cy="1220013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7" name="TextBox 27"/>
          <p:cNvSpPr txBox="1"/>
          <p:nvPr/>
        </p:nvSpPr>
        <p:spPr>
          <a:xfrm>
            <a:off x="994998" y="4715349"/>
            <a:ext cx="3015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2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842901" y="4491317"/>
            <a:ext cx="7417043" cy="810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42"/>
              </a:lnSpc>
            </a:pPr>
            <a:r>
              <a:rPr lang="en-US" sz="2100" b="0" i="0" spc="-56">
                <a:solidFill>
                  <a:srgbClr val="F8FBF8"/>
                </a:solidFill>
                <a:cs typeface="Montserrat Light"/>
              </a:rPr>
              <a:t>ขั้นตอนหลักตรวจอนุญาตให้ประกอบกิจการโรงพยาบาล</a:t>
            </a:r>
          </a:p>
          <a:p>
            <a:pPr>
              <a:lnSpc>
                <a:spcPts val="2142"/>
              </a:lnSpc>
            </a:pPr>
            <a:r>
              <a:rPr lang="en-US" sz="2100" b="0" i="0" spc="-56">
                <a:solidFill>
                  <a:srgbClr val="F8FBF8"/>
                </a:solidFill>
                <a:latin typeface="Montserrat Light"/>
              </a:rPr>
              <a:t>  ขั้นตอนย่อยที่มีความเสี่ยงการทุจริต</a:t>
            </a:r>
          </a:p>
          <a:p>
            <a:pPr>
              <a:lnSpc>
                <a:spcPts val="2142"/>
              </a:lnSpc>
            </a:pPr>
            <a:r>
              <a:rPr lang="en-US" sz="2100" b="0" i="0" spc="-56">
                <a:solidFill>
                  <a:srgbClr val="F8FBF8"/>
                </a:solidFill>
                <a:latin typeface="Montserrat Light"/>
              </a:rPr>
              <a:t>1. ตรวจมาตรฐานสถานพยาบาลประเภทที่รับผู้ป่วยไว้ค้างคืนเพื่ออนุญาต</a:t>
            </a:r>
          </a:p>
        </p:txBody>
      </p:sp>
      <p:sp>
        <p:nvSpPr>
          <p:cNvPr id="29" name="AutoShape 29"/>
          <p:cNvSpPr/>
          <p:nvPr/>
        </p:nvSpPr>
        <p:spPr>
          <a:xfrm>
            <a:off x="1755631" y="5568023"/>
            <a:ext cx="7572912" cy="15466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0" name="AutoShape 30"/>
          <p:cNvSpPr/>
          <p:nvPr/>
        </p:nvSpPr>
        <p:spPr>
          <a:xfrm>
            <a:off x="9328543" y="5569134"/>
            <a:ext cx="3733069" cy="15466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1" name="AutoShape 31"/>
          <p:cNvSpPr/>
          <p:nvPr/>
        </p:nvSpPr>
        <p:spPr>
          <a:xfrm>
            <a:off x="13061613" y="5569134"/>
            <a:ext cx="3788054" cy="15466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2" name="AutoShape 32"/>
          <p:cNvSpPr/>
          <p:nvPr/>
        </p:nvSpPr>
        <p:spPr>
          <a:xfrm>
            <a:off x="535881" y="5568023"/>
            <a:ext cx="1219751" cy="15466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3" name="TextBox 33"/>
          <p:cNvSpPr txBox="1"/>
          <p:nvPr/>
        </p:nvSpPr>
        <p:spPr>
          <a:xfrm>
            <a:off x="994998" y="5830587"/>
            <a:ext cx="3015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3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835901" y="5667586"/>
            <a:ext cx="7308099" cy="1365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95"/>
              </a:lnSpc>
            </a:pPr>
            <a:r>
              <a:rPr lang="en-US" sz="2156" b="0" i="0" spc="-159">
                <a:solidFill>
                  <a:srgbClr val="F8FBF8"/>
                </a:solidFill>
                <a:cs typeface="Montserrat Light"/>
              </a:rPr>
              <a:t>ขั้นตอนหลัก การพิจารณาอนุญาตของคณะอนุกรรมการฯ</a:t>
            </a:r>
          </a:p>
          <a:p>
            <a:pPr>
              <a:lnSpc>
                <a:spcPts val="2695"/>
              </a:lnSpc>
            </a:pPr>
            <a:r>
              <a:rPr lang="en-US" sz="2156" b="0" i="0" spc="-159">
                <a:solidFill>
                  <a:srgbClr val="F8FBF8"/>
                </a:solidFill>
                <a:latin typeface="Montserrat Light"/>
              </a:rPr>
              <a:t>  ขั้นตอนย่อยที่มีความเสี่ยงการทุจริต</a:t>
            </a:r>
          </a:p>
          <a:p>
            <a:pPr>
              <a:lnSpc>
                <a:spcPts val="2695"/>
              </a:lnSpc>
            </a:pPr>
            <a:r>
              <a:rPr lang="en-US" sz="2156" b="0" i="0" spc="-159">
                <a:solidFill>
                  <a:srgbClr val="F8FBF8"/>
                </a:solidFill>
                <a:latin typeface="Montserrat Light"/>
              </a:rPr>
              <a:t>1.เสนอคณะอนุกรรมการสถานพยาบาลฯพิจารณาให้ความเห็นชอบ การอนุญาตให้ประกอบกิจการสถานพยาบาลเพื่อเสนอคณะกรรมการสถานพยาบาลพิจารณา</a:t>
            </a:r>
          </a:p>
        </p:txBody>
      </p:sp>
      <p:sp>
        <p:nvSpPr>
          <p:cNvPr id="35" name="AutoShape 35"/>
          <p:cNvSpPr/>
          <p:nvPr/>
        </p:nvSpPr>
        <p:spPr>
          <a:xfrm>
            <a:off x="1755631" y="7114674"/>
            <a:ext cx="7572912" cy="1560867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6" name="AutoShape 36"/>
          <p:cNvSpPr/>
          <p:nvPr/>
        </p:nvSpPr>
        <p:spPr>
          <a:xfrm>
            <a:off x="9328543" y="7115785"/>
            <a:ext cx="3733069" cy="1560867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7" name="AutoShape 37"/>
          <p:cNvSpPr/>
          <p:nvPr/>
        </p:nvSpPr>
        <p:spPr>
          <a:xfrm>
            <a:off x="13061613" y="7115785"/>
            <a:ext cx="3788054" cy="1560867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8" name="AutoShape 38"/>
          <p:cNvSpPr/>
          <p:nvPr/>
        </p:nvSpPr>
        <p:spPr>
          <a:xfrm>
            <a:off x="535881" y="7114674"/>
            <a:ext cx="1219751" cy="1560867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9" name="TextBox 39"/>
          <p:cNvSpPr txBox="1"/>
          <p:nvPr/>
        </p:nvSpPr>
        <p:spPr>
          <a:xfrm>
            <a:off x="994998" y="7412163"/>
            <a:ext cx="3015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4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842901" y="7124199"/>
            <a:ext cx="7417043" cy="1549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33"/>
              </a:lnSpc>
            </a:pPr>
            <a:r>
              <a:rPr lang="en-US" sz="1800" b="0" i="0" spc="25">
                <a:solidFill>
                  <a:srgbClr val="F8FBF8"/>
                </a:solidFill>
                <a:cs typeface="Montserrat Light"/>
              </a:rPr>
              <a:t>ขั้นตอนหลัก การพิจารณาให้ความเห็นชอบของคณะกรรมการฯสถานพยาบาล</a:t>
            </a:r>
          </a:p>
          <a:p>
            <a:pPr>
              <a:lnSpc>
                <a:spcPts val="2033"/>
              </a:lnSpc>
            </a:pPr>
            <a:r>
              <a:rPr lang="en-US" sz="1800" b="0" i="0" spc="25">
                <a:solidFill>
                  <a:srgbClr val="F8FBF8"/>
                </a:solidFill>
                <a:latin typeface="Montserrat Light"/>
              </a:rPr>
              <a:t>  ขั้นตอนย่อยที่มีความเสี่ยงการทุจริต</a:t>
            </a:r>
          </a:p>
          <a:p>
            <a:pPr>
              <a:lnSpc>
                <a:spcPts val="2033"/>
              </a:lnSpc>
            </a:pPr>
            <a:r>
              <a:rPr lang="en-US" sz="1800" b="0" i="0" spc="25">
                <a:solidFill>
                  <a:srgbClr val="F8FBF8"/>
                </a:solidFill>
                <a:latin typeface="Montserrat Light"/>
              </a:rPr>
              <a:t>1. เสนอคณะกรรมการสถานพยาบาล พิจารณาให้ความเห็นชอบ</a:t>
            </a:r>
          </a:p>
          <a:p>
            <a:pPr>
              <a:lnSpc>
                <a:spcPts val="2033"/>
              </a:lnSpc>
            </a:pPr>
            <a:r>
              <a:rPr lang="en-US" sz="1800" b="0" i="0" spc="25">
                <a:solidFill>
                  <a:srgbClr val="F8FBF8"/>
                </a:solidFill>
                <a:cs typeface="Montserrat Light"/>
              </a:rPr>
              <a:t>การอนุญาตให้ประกอบกิจการสถานพยาบาล เพื่อเสนอผู้อนุญาตพิจารณา         (กรณีผ่านการพิจารณาและมีมติให้ความเห็นชอบให้ประกอบกิจการสถานพยาบาลจากคณะอนุกรรมการสถานพยาบาลฯ แล้ว)</a:t>
            </a:r>
          </a:p>
        </p:txBody>
      </p:sp>
      <p:sp>
        <p:nvSpPr>
          <p:cNvPr id="41" name="AutoShape 41"/>
          <p:cNvSpPr/>
          <p:nvPr/>
        </p:nvSpPr>
        <p:spPr>
          <a:xfrm>
            <a:off x="1755631" y="8675541"/>
            <a:ext cx="7572912" cy="1284732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2" name="AutoShape 42"/>
          <p:cNvSpPr/>
          <p:nvPr/>
        </p:nvSpPr>
        <p:spPr>
          <a:xfrm>
            <a:off x="9328543" y="8676652"/>
            <a:ext cx="3733069" cy="1284926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3" name="AutoShape 43"/>
          <p:cNvSpPr/>
          <p:nvPr/>
        </p:nvSpPr>
        <p:spPr>
          <a:xfrm>
            <a:off x="13061613" y="8676652"/>
            <a:ext cx="3788054" cy="1284926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4" name="AutoShape 44"/>
          <p:cNvSpPr/>
          <p:nvPr/>
        </p:nvSpPr>
        <p:spPr>
          <a:xfrm>
            <a:off x="535881" y="8675541"/>
            <a:ext cx="1219751" cy="1284732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5" name="TextBox 45"/>
          <p:cNvSpPr txBox="1"/>
          <p:nvPr/>
        </p:nvSpPr>
        <p:spPr>
          <a:xfrm>
            <a:off x="994998" y="8833330"/>
            <a:ext cx="3015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5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835901" y="8666016"/>
            <a:ext cx="6167841" cy="129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04"/>
              </a:lnSpc>
            </a:pPr>
            <a:r>
              <a:rPr lang="en-US" sz="2100" b="0" i="0" spc="-69">
                <a:solidFill>
                  <a:srgbClr val="F8FBF8"/>
                </a:solidFill>
                <a:cs typeface="Montserrat Light"/>
              </a:rPr>
              <a:t>ขั้นตอนหลักการออกใบอนุญาต</a:t>
            </a:r>
          </a:p>
          <a:p>
            <a:pPr>
              <a:lnSpc>
                <a:spcPts val="2604"/>
              </a:lnSpc>
            </a:pPr>
            <a:r>
              <a:rPr lang="en-US" sz="2100" b="0" i="0" spc="-69">
                <a:solidFill>
                  <a:srgbClr val="F8FBF8"/>
                </a:solidFill>
                <a:latin typeface="Montserrat Light"/>
              </a:rPr>
              <a:t>  ขั้นตอนย่อยที่มีความเสี่ยงการทุจริต</a:t>
            </a:r>
          </a:p>
          <a:p>
            <a:pPr>
              <a:lnSpc>
                <a:spcPts val="2604"/>
              </a:lnSpc>
            </a:pPr>
            <a:r>
              <a:rPr lang="en-US" sz="2100" b="0" i="0" spc="-69">
                <a:solidFill>
                  <a:srgbClr val="F8FBF8"/>
                </a:solidFill>
                <a:latin typeface="Montserrat Light"/>
              </a:rPr>
              <a:t> 1. เสนออธิบดีกรมสนับสนุนบริการสุขภาพ ลงนามใบอนุญาต</a:t>
            </a:r>
          </a:p>
          <a:p>
            <a:pPr>
              <a:lnSpc>
                <a:spcPts val="2604"/>
              </a:lnSpc>
            </a:pPr>
            <a:r>
              <a:rPr lang="en-US" sz="2100" b="0" i="0" spc="-69">
                <a:solidFill>
                  <a:srgbClr val="F8FBF8"/>
                </a:solidFill>
                <a:latin typeface="Montserrat Light"/>
              </a:rPr>
              <a:t> 2. แจ้งผลการพิจารณา ส่งใบอนุญาตพร้อมชำระค่าธรรมเนียม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9328543" y="3536048"/>
            <a:ext cx="3645692" cy="510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3"/>
              </a:lnSpc>
            </a:pPr>
            <a:r>
              <a:rPr lang="en-US" sz="2100" b="0" i="0">
                <a:solidFill>
                  <a:srgbClr val="F8FBF8"/>
                </a:solidFill>
                <a:cs typeface="Montserrat Light"/>
              </a:rPr>
              <a:t>หลักฐานไม่ครบถ้วนตามกำหนด แต่ต้องการความรวดเร็ว</a:t>
            </a:r>
          </a:p>
        </p:txBody>
      </p:sp>
      <p:sp>
        <p:nvSpPr>
          <p:cNvPr id="48" name="AutoShape 48"/>
          <p:cNvSpPr/>
          <p:nvPr/>
        </p:nvSpPr>
        <p:spPr>
          <a:xfrm>
            <a:off x="5430783" y="1028700"/>
            <a:ext cx="7658322" cy="1068930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9" name="TextBox 49"/>
          <p:cNvSpPr txBox="1"/>
          <p:nvPr/>
        </p:nvSpPr>
        <p:spPr>
          <a:xfrm>
            <a:off x="7336779" y="1525065"/>
            <a:ext cx="5618363" cy="355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i="1" spc="115">
                <a:solidFill>
                  <a:srgbClr val="FFFFFF"/>
                </a:solidFill>
                <a:cs typeface="Athiti SemiBold"/>
              </a:rPr>
              <a:t>สำนักสถานพยาบาลและการประกอบโรคศิลปะ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5558110" y="1177640"/>
            <a:ext cx="1988832" cy="38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2"/>
              </a:lnSpc>
            </a:pPr>
            <a:r>
              <a:rPr lang="en-US" sz="2800" b="1">
                <a:solidFill>
                  <a:srgbClr val="F8FBF8"/>
                </a:solidFill>
                <a:latin typeface="Athiti SemiBold"/>
              </a:rPr>
              <a:t> </a:t>
            </a:r>
            <a:r>
              <a:rPr lang="en-US" sz="2800" b="1" i="0">
                <a:solidFill>
                  <a:srgbClr val="F8FBF8"/>
                </a:solidFill>
                <a:cs typeface="Athiti SemiBold"/>
              </a:rPr>
              <a:t>ผู้รับผิดชอบ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761216" y="1088207"/>
            <a:ext cx="1988832" cy="38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2"/>
              </a:lnSpc>
            </a:pPr>
            <a:r>
              <a:rPr lang="en-US" sz="2800" b="1">
                <a:solidFill>
                  <a:srgbClr val="F8FBF8"/>
                </a:solidFill>
                <a:latin typeface="Athiti SemiBold"/>
              </a:rPr>
              <a:t> </a:t>
            </a:r>
            <a:r>
              <a:rPr lang="en-US" sz="2800" b="1" i="0">
                <a:solidFill>
                  <a:srgbClr val="F8FBF8"/>
                </a:solidFill>
                <a:cs typeface="Athiti SemiBold"/>
              </a:rPr>
              <a:t>ตารางที่ 1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668568" y="1592794"/>
            <a:ext cx="3373132" cy="38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2"/>
              </a:lnSpc>
            </a:pPr>
            <a:r>
              <a:rPr lang="en-US" sz="2800" b="1" i="0">
                <a:solidFill>
                  <a:srgbClr val="F8FBF8"/>
                </a:solidFill>
                <a:cs typeface="Athiti SemiBold"/>
              </a:rPr>
              <a:t>ตารางระบุความเสี่ยง</a:t>
            </a:r>
          </a:p>
        </p:txBody>
      </p:sp>
      <p:grpSp>
        <p:nvGrpSpPr>
          <p:cNvPr id="53" name="Group 53"/>
          <p:cNvGrpSpPr/>
          <p:nvPr/>
        </p:nvGrpSpPr>
        <p:grpSpPr>
          <a:xfrm>
            <a:off x="14234578" y="7862196"/>
            <a:ext cx="2271604" cy="2271604"/>
            <a:chOff x="0" y="0"/>
            <a:chExt cx="6350000" cy="6350000"/>
          </a:xfrm>
        </p:grpSpPr>
        <p:sp>
          <p:nvSpPr>
            <p:cNvPr id="54" name="Freeform 5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092BB"/>
            </a:solidFill>
          </p:spPr>
        </p:sp>
      </p:grpSp>
      <p:sp>
        <p:nvSpPr>
          <p:cNvPr id="55" name="TextBox 55"/>
          <p:cNvSpPr txBox="1"/>
          <p:nvPr/>
        </p:nvSpPr>
        <p:spPr>
          <a:xfrm>
            <a:off x="9372232" y="4617432"/>
            <a:ext cx="3645692" cy="757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3"/>
              </a:lnSpc>
            </a:pPr>
            <a:r>
              <a:rPr lang="en-US" sz="2100" b="0" i="0">
                <a:solidFill>
                  <a:srgbClr val="F8FBF8"/>
                </a:solidFill>
                <a:cs typeface="Montserrat Light"/>
              </a:rPr>
              <a:t>สถานที่/เครื่องมือ/บุคลากรยังไม่ครบถ้วนแต่ผู้ประกอบกิจการต้องการความรวดเร็ว</a:t>
            </a:r>
          </a:p>
        </p:txBody>
      </p:sp>
      <p:pic>
        <p:nvPicPr>
          <p:cNvPr id="56" name="Picture 5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11555" y="8266713"/>
            <a:ext cx="1517650" cy="1517650"/>
          </a:xfrm>
          <a:prstGeom prst="rect">
            <a:avLst/>
          </a:prstGeom>
        </p:spPr>
      </p:pic>
      <p:sp>
        <p:nvSpPr>
          <p:cNvPr id="57" name="TextBox 57"/>
          <p:cNvSpPr txBox="1"/>
          <p:nvPr/>
        </p:nvSpPr>
        <p:spPr>
          <a:xfrm rot="2700000">
            <a:off x="15077251" y="754291"/>
            <a:ext cx="3665948" cy="1166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44"/>
              </a:lnSpc>
            </a:pPr>
            <a:r>
              <a:rPr lang="en-US" sz="2400" b="1" i="0" spc="69">
                <a:solidFill>
                  <a:srgbClr val="545454"/>
                </a:solidFill>
                <a:cs typeface="Montserrat Classic"/>
              </a:rPr>
              <a:t>ความเสี่ยงการทุจริตที่เกี่ยวข้องกับการพิจารณาอนุมัติ อนุญาต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4558220" y="0"/>
            <a:ext cx="3847680" cy="3841524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BF8"/>
            </a:solidFill>
          </p:spPr>
        </p:sp>
      </p:grpSp>
      <p:sp>
        <p:nvSpPr>
          <p:cNvPr id="4" name="AutoShape 4"/>
          <p:cNvSpPr/>
          <p:nvPr/>
        </p:nvSpPr>
        <p:spPr>
          <a:xfrm rot="-8100000">
            <a:off x="11671621" y="306833"/>
            <a:ext cx="5610063" cy="33751"/>
          </a:xfrm>
          <a:prstGeom prst="rect">
            <a:avLst/>
          </a:prstGeom>
          <a:solidFill>
            <a:srgbClr val="F8FBF8"/>
          </a:solidFill>
        </p:spPr>
      </p:sp>
      <p:sp>
        <p:nvSpPr>
          <p:cNvPr id="5" name="AutoShape 5"/>
          <p:cNvSpPr/>
          <p:nvPr/>
        </p:nvSpPr>
        <p:spPr>
          <a:xfrm>
            <a:off x="561281" y="2548588"/>
            <a:ext cx="1219751" cy="890917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6" name="AutoShape 6"/>
          <p:cNvSpPr/>
          <p:nvPr/>
        </p:nvSpPr>
        <p:spPr>
          <a:xfrm>
            <a:off x="1781031" y="3447605"/>
            <a:ext cx="5457323" cy="7211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7" name="AutoShape 7"/>
          <p:cNvSpPr/>
          <p:nvPr/>
        </p:nvSpPr>
        <p:spPr>
          <a:xfrm>
            <a:off x="7238354" y="3447605"/>
            <a:ext cx="1751869" cy="7211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8" name="AutoShape 8"/>
          <p:cNvSpPr/>
          <p:nvPr/>
        </p:nvSpPr>
        <p:spPr>
          <a:xfrm>
            <a:off x="1781031" y="2547477"/>
            <a:ext cx="5457323" cy="89202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9" name="TextBox 9"/>
          <p:cNvSpPr txBox="1"/>
          <p:nvPr/>
        </p:nvSpPr>
        <p:spPr>
          <a:xfrm>
            <a:off x="2788156" y="2857824"/>
            <a:ext cx="378977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โอกาส/ความเสี่ยงการทุจริต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61281" y="1360395"/>
            <a:ext cx="5788519" cy="1071038"/>
          </a:xfrm>
          <a:prstGeom prst="rect">
            <a:avLst/>
          </a:prstGeom>
          <a:solidFill>
            <a:srgbClr val="D9D9D9">
              <a:alpha val="9803"/>
            </a:srgbClr>
          </a:solidFill>
        </p:spPr>
      </p:sp>
      <p:sp>
        <p:nvSpPr>
          <p:cNvPr id="11" name="AutoShape 11"/>
          <p:cNvSpPr/>
          <p:nvPr/>
        </p:nvSpPr>
        <p:spPr>
          <a:xfrm>
            <a:off x="7238354" y="2547477"/>
            <a:ext cx="1751869" cy="89202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2" name="AutoShape 12"/>
          <p:cNvSpPr/>
          <p:nvPr/>
        </p:nvSpPr>
        <p:spPr>
          <a:xfrm>
            <a:off x="561281" y="3447605"/>
            <a:ext cx="1219751" cy="7211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3" name="TextBox 13"/>
          <p:cNvSpPr txBox="1"/>
          <p:nvPr/>
        </p:nvSpPr>
        <p:spPr>
          <a:xfrm>
            <a:off x="1020398" y="2895480"/>
            <a:ext cx="301516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ที่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0398" y="3605394"/>
            <a:ext cx="3015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956339" y="3532590"/>
            <a:ext cx="4880767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ตรวจสอบคำขอและเอกสารแนบ</a:t>
            </a:r>
          </a:p>
        </p:txBody>
      </p:sp>
      <p:sp>
        <p:nvSpPr>
          <p:cNvPr id="16" name="AutoShape 16"/>
          <p:cNvSpPr/>
          <p:nvPr/>
        </p:nvSpPr>
        <p:spPr>
          <a:xfrm>
            <a:off x="1781031" y="4168756"/>
            <a:ext cx="5457323" cy="974744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7" name="AutoShape 17"/>
          <p:cNvSpPr/>
          <p:nvPr/>
        </p:nvSpPr>
        <p:spPr>
          <a:xfrm>
            <a:off x="7238354" y="4168756"/>
            <a:ext cx="1751869" cy="974744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8" name="AutoShape 18"/>
          <p:cNvSpPr/>
          <p:nvPr/>
        </p:nvSpPr>
        <p:spPr>
          <a:xfrm>
            <a:off x="561281" y="4168756"/>
            <a:ext cx="1219751" cy="974744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9" name="TextBox 19"/>
          <p:cNvSpPr txBox="1"/>
          <p:nvPr/>
        </p:nvSpPr>
        <p:spPr>
          <a:xfrm>
            <a:off x="1020398" y="4218498"/>
            <a:ext cx="3015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956339" y="4213688"/>
            <a:ext cx="5152488" cy="777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ตรวจมาตรฐานสถานพยาบาลประเภทที่รับผู้ป่วยไว้ค้างคืนเพื่ออนุญาต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86616" y="1419902"/>
            <a:ext cx="1988832" cy="38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2"/>
              </a:lnSpc>
            </a:pPr>
            <a:r>
              <a:rPr lang="en-US" sz="2800" b="1">
                <a:solidFill>
                  <a:srgbClr val="F8FBF8"/>
                </a:solidFill>
                <a:latin typeface="Athiti SemiBold"/>
              </a:rPr>
              <a:t> </a:t>
            </a:r>
            <a:r>
              <a:rPr lang="en-US" sz="2800" b="1" i="0">
                <a:solidFill>
                  <a:srgbClr val="F8FBF8"/>
                </a:solidFill>
                <a:cs typeface="Athiti SemiBold"/>
              </a:rPr>
              <a:t>ตารางที่ 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693968" y="1924489"/>
            <a:ext cx="4655832" cy="38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2"/>
              </a:lnSpc>
            </a:pPr>
            <a:r>
              <a:rPr lang="en-US" sz="2800" b="1" i="0">
                <a:solidFill>
                  <a:srgbClr val="F8FBF8"/>
                </a:solidFill>
                <a:cs typeface="Athiti SemiBold"/>
              </a:rPr>
              <a:t>ตารางแสดงสถานะความเสี่ยง</a:t>
            </a:r>
          </a:p>
        </p:txBody>
      </p:sp>
      <p:sp>
        <p:nvSpPr>
          <p:cNvPr id="23" name="AutoShape 23"/>
          <p:cNvSpPr/>
          <p:nvPr/>
        </p:nvSpPr>
        <p:spPr>
          <a:xfrm>
            <a:off x="8990224" y="3448716"/>
            <a:ext cx="1751869" cy="720039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4" name="AutoShape 24"/>
          <p:cNvSpPr/>
          <p:nvPr/>
        </p:nvSpPr>
        <p:spPr>
          <a:xfrm>
            <a:off x="8990224" y="2548588"/>
            <a:ext cx="1751869" cy="89202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5" name="AutoShape 25"/>
          <p:cNvSpPr/>
          <p:nvPr/>
        </p:nvSpPr>
        <p:spPr>
          <a:xfrm>
            <a:off x="8990224" y="4169867"/>
            <a:ext cx="1751869" cy="973633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6" name="AutoShape 26"/>
          <p:cNvSpPr/>
          <p:nvPr/>
        </p:nvSpPr>
        <p:spPr>
          <a:xfrm>
            <a:off x="10742093" y="3448716"/>
            <a:ext cx="1751869" cy="720039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7" name="AutoShape 27"/>
          <p:cNvSpPr/>
          <p:nvPr/>
        </p:nvSpPr>
        <p:spPr>
          <a:xfrm>
            <a:off x="10742093" y="2548588"/>
            <a:ext cx="1751869" cy="89202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8" name="AutoShape 28"/>
          <p:cNvSpPr/>
          <p:nvPr/>
        </p:nvSpPr>
        <p:spPr>
          <a:xfrm>
            <a:off x="10742093" y="4169867"/>
            <a:ext cx="1751869" cy="973633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9" name="AutoShape 29"/>
          <p:cNvSpPr/>
          <p:nvPr/>
        </p:nvSpPr>
        <p:spPr>
          <a:xfrm>
            <a:off x="12493962" y="3448716"/>
            <a:ext cx="1751869" cy="720039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0" name="AutoShape 30"/>
          <p:cNvSpPr/>
          <p:nvPr/>
        </p:nvSpPr>
        <p:spPr>
          <a:xfrm>
            <a:off x="12493962" y="2548588"/>
            <a:ext cx="1751869" cy="89202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1" name="AutoShape 31"/>
          <p:cNvSpPr/>
          <p:nvPr/>
        </p:nvSpPr>
        <p:spPr>
          <a:xfrm>
            <a:off x="12493962" y="4169867"/>
            <a:ext cx="1751869" cy="973633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2" name="TextBox 32"/>
          <p:cNvSpPr txBox="1"/>
          <p:nvPr/>
        </p:nvSpPr>
        <p:spPr>
          <a:xfrm>
            <a:off x="7510994" y="2777432"/>
            <a:ext cx="120659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1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9339794" y="2776321"/>
            <a:ext cx="120659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2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1077154" y="2776321"/>
            <a:ext cx="120659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3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766602" y="2777432"/>
            <a:ext cx="120659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4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262863" y="3532590"/>
            <a:ext cx="120659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/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339794" y="4439513"/>
            <a:ext cx="120659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/</a:t>
            </a:r>
          </a:p>
        </p:txBody>
      </p:sp>
      <p:sp>
        <p:nvSpPr>
          <p:cNvPr id="38" name="AutoShape 38"/>
          <p:cNvSpPr/>
          <p:nvPr/>
        </p:nvSpPr>
        <p:spPr>
          <a:xfrm>
            <a:off x="1781031" y="5143500"/>
            <a:ext cx="5457323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9" name="AutoShape 39"/>
          <p:cNvSpPr/>
          <p:nvPr/>
        </p:nvSpPr>
        <p:spPr>
          <a:xfrm>
            <a:off x="7238354" y="5143500"/>
            <a:ext cx="1751869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0" name="AutoShape 40"/>
          <p:cNvSpPr/>
          <p:nvPr/>
        </p:nvSpPr>
        <p:spPr>
          <a:xfrm>
            <a:off x="561281" y="5143500"/>
            <a:ext cx="1219751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1" name="TextBox 41"/>
          <p:cNvSpPr txBox="1"/>
          <p:nvPr/>
        </p:nvSpPr>
        <p:spPr>
          <a:xfrm>
            <a:off x="1020398" y="5301289"/>
            <a:ext cx="3015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3</a:t>
            </a:r>
          </a:p>
        </p:txBody>
      </p:sp>
      <p:sp>
        <p:nvSpPr>
          <p:cNvPr id="42" name="AutoShape 42"/>
          <p:cNvSpPr/>
          <p:nvPr/>
        </p:nvSpPr>
        <p:spPr>
          <a:xfrm>
            <a:off x="8990224" y="5144611"/>
            <a:ext cx="1751869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3" name="AutoShape 43"/>
          <p:cNvSpPr/>
          <p:nvPr/>
        </p:nvSpPr>
        <p:spPr>
          <a:xfrm>
            <a:off x="10742093" y="5144611"/>
            <a:ext cx="1751869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4" name="AutoShape 44"/>
          <p:cNvSpPr/>
          <p:nvPr/>
        </p:nvSpPr>
        <p:spPr>
          <a:xfrm>
            <a:off x="12493962" y="5144611"/>
            <a:ext cx="1751869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5" name="TextBox 45"/>
          <p:cNvSpPr txBox="1"/>
          <p:nvPr/>
        </p:nvSpPr>
        <p:spPr>
          <a:xfrm>
            <a:off x="7510994" y="5389617"/>
            <a:ext cx="120659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/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910559" y="5188480"/>
            <a:ext cx="5198267" cy="777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b="0" i="0" spc="-111">
                <a:solidFill>
                  <a:srgbClr val="F8FBF8"/>
                </a:solidFill>
                <a:cs typeface="Montserrat Light"/>
              </a:rPr>
              <a:t>เสนอคณะอนุกรรมการสถานพยาบาลฯ พิจารณาให้ความเห็นชอบการอนุญาตให้ประกอบกิจการสถานพยาบาล</a:t>
            </a:r>
          </a:p>
        </p:txBody>
      </p:sp>
      <p:sp>
        <p:nvSpPr>
          <p:cNvPr id="47" name="AutoShape 47"/>
          <p:cNvSpPr/>
          <p:nvPr/>
        </p:nvSpPr>
        <p:spPr>
          <a:xfrm>
            <a:off x="1781031" y="6068962"/>
            <a:ext cx="5457323" cy="163560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8" name="AutoShape 48"/>
          <p:cNvSpPr/>
          <p:nvPr/>
        </p:nvSpPr>
        <p:spPr>
          <a:xfrm>
            <a:off x="7238354" y="6068962"/>
            <a:ext cx="1751869" cy="163560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9" name="AutoShape 49"/>
          <p:cNvSpPr/>
          <p:nvPr/>
        </p:nvSpPr>
        <p:spPr>
          <a:xfrm>
            <a:off x="561281" y="6068962"/>
            <a:ext cx="1219751" cy="163560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0" name="TextBox 50"/>
          <p:cNvSpPr txBox="1"/>
          <p:nvPr/>
        </p:nvSpPr>
        <p:spPr>
          <a:xfrm>
            <a:off x="1020398" y="6226751"/>
            <a:ext cx="3015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4</a:t>
            </a:r>
          </a:p>
        </p:txBody>
      </p:sp>
      <p:sp>
        <p:nvSpPr>
          <p:cNvPr id="51" name="AutoShape 51"/>
          <p:cNvSpPr/>
          <p:nvPr/>
        </p:nvSpPr>
        <p:spPr>
          <a:xfrm>
            <a:off x="8990224" y="6070073"/>
            <a:ext cx="1751869" cy="1634490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2" name="AutoShape 52"/>
          <p:cNvSpPr/>
          <p:nvPr/>
        </p:nvSpPr>
        <p:spPr>
          <a:xfrm>
            <a:off x="10742093" y="6070073"/>
            <a:ext cx="1751869" cy="1634490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3" name="AutoShape 53"/>
          <p:cNvSpPr/>
          <p:nvPr/>
        </p:nvSpPr>
        <p:spPr>
          <a:xfrm>
            <a:off x="12493962" y="6070073"/>
            <a:ext cx="1751869" cy="1634490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4" name="TextBox 54"/>
          <p:cNvSpPr txBox="1"/>
          <p:nvPr/>
        </p:nvSpPr>
        <p:spPr>
          <a:xfrm>
            <a:off x="7510994" y="6670148"/>
            <a:ext cx="120659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/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830616" y="6012923"/>
            <a:ext cx="5198267" cy="1577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b="0" i="0" spc="-140">
                <a:solidFill>
                  <a:srgbClr val="F8FBF8"/>
                </a:solidFill>
                <a:cs typeface="Montserrat Light"/>
              </a:rPr>
              <a:t>เสนอคณะกรรมการสถานพยาบาลพิจารณาให้ความเห็นชอบการอนุญาตให้ประกอบกิจการสถานพยาบาล</a:t>
            </a:r>
          </a:p>
          <a:p>
            <a:pPr>
              <a:lnSpc>
                <a:spcPts val="3150"/>
              </a:lnSpc>
            </a:pPr>
            <a:r>
              <a:rPr lang="en-US" sz="2100" b="0" i="0" spc="-140">
                <a:solidFill>
                  <a:srgbClr val="F8FBF8"/>
                </a:solidFill>
                <a:latin typeface="Montserrat Light"/>
              </a:rPr>
              <a:t>(กรณีผ่านการพิจารณาและมีมติเห็นชอบให้ประกอบกิจการสถานพยาบาล จากคณะอนุกรรมการสถานพยาบาลฯ แล้ว)</a:t>
            </a:r>
          </a:p>
        </p:txBody>
      </p:sp>
      <p:sp>
        <p:nvSpPr>
          <p:cNvPr id="56" name="AutoShape 56"/>
          <p:cNvSpPr/>
          <p:nvPr/>
        </p:nvSpPr>
        <p:spPr>
          <a:xfrm>
            <a:off x="1781031" y="7704563"/>
            <a:ext cx="5457323" cy="622195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7" name="AutoShape 57"/>
          <p:cNvSpPr/>
          <p:nvPr/>
        </p:nvSpPr>
        <p:spPr>
          <a:xfrm>
            <a:off x="7238354" y="7704563"/>
            <a:ext cx="1751869" cy="622195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8" name="AutoShape 58"/>
          <p:cNvSpPr/>
          <p:nvPr/>
        </p:nvSpPr>
        <p:spPr>
          <a:xfrm>
            <a:off x="561281" y="7704563"/>
            <a:ext cx="1219751" cy="622195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9" name="TextBox 59"/>
          <p:cNvSpPr txBox="1"/>
          <p:nvPr/>
        </p:nvSpPr>
        <p:spPr>
          <a:xfrm>
            <a:off x="1041400" y="7763249"/>
            <a:ext cx="3015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5</a:t>
            </a:r>
          </a:p>
        </p:txBody>
      </p:sp>
      <p:sp>
        <p:nvSpPr>
          <p:cNvPr id="60" name="AutoShape 60"/>
          <p:cNvSpPr/>
          <p:nvPr/>
        </p:nvSpPr>
        <p:spPr>
          <a:xfrm>
            <a:off x="8990224" y="7705675"/>
            <a:ext cx="1751869" cy="621084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61" name="AutoShape 61"/>
          <p:cNvSpPr/>
          <p:nvPr/>
        </p:nvSpPr>
        <p:spPr>
          <a:xfrm>
            <a:off x="10742093" y="7705675"/>
            <a:ext cx="1751869" cy="621084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62" name="AutoShape 62"/>
          <p:cNvSpPr/>
          <p:nvPr/>
        </p:nvSpPr>
        <p:spPr>
          <a:xfrm>
            <a:off x="12493962" y="7705675"/>
            <a:ext cx="1751869" cy="621084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63" name="TextBox 63"/>
          <p:cNvSpPr txBox="1"/>
          <p:nvPr/>
        </p:nvSpPr>
        <p:spPr>
          <a:xfrm>
            <a:off x="7510994" y="7824209"/>
            <a:ext cx="120659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/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910559" y="7798491"/>
            <a:ext cx="5198267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b="0" i="0" spc="-168">
                <a:solidFill>
                  <a:srgbClr val="F8FBF8"/>
                </a:solidFill>
                <a:cs typeface="Montserrat Light"/>
              </a:rPr>
              <a:t>เสนออธิบดีกรมสนับสนุนบริการสุขภาพลงนามใบอนุญาต</a:t>
            </a:r>
          </a:p>
        </p:txBody>
      </p:sp>
      <p:sp>
        <p:nvSpPr>
          <p:cNvPr id="65" name="AutoShape 65"/>
          <p:cNvSpPr/>
          <p:nvPr/>
        </p:nvSpPr>
        <p:spPr>
          <a:xfrm>
            <a:off x="1781031" y="8326759"/>
            <a:ext cx="5457323" cy="952395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66" name="AutoShape 66"/>
          <p:cNvSpPr/>
          <p:nvPr/>
        </p:nvSpPr>
        <p:spPr>
          <a:xfrm>
            <a:off x="7238354" y="8326759"/>
            <a:ext cx="1751869" cy="952395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67" name="AutoShape 67"/>
          <p:cNvSpPr/>
          <p:nvPr/>
        </p:nvSpPr>
        <p:spPr>
          <a:xfrm>
            <a:off x="561281" y="8326759"/>
            <a:ext cx="1219751" cy="952395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68" name="TextBox 68"/>
          <p:cNvSpPr txBox="1"/>
          <p:nvPr/>
        </p:nvSpPr>
        <p:spPr>
          <a:xfrm>
            <a:off x="1041400" y="8385444"/>
            <a:ext cx="3015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6</a:t>
            </a:r>
          </a:p>
        </p:txBody>
      </p:sp>
      <p:sp>
        <p:nvSpPr>
          <p:cNvPr id="69" name="AutoShape 69"/>
          <p:cNvSpPr/>
          <p:nvPr/>
        </p:nvSpPr>
        <p:spPr>
          <a:xfrm>
            <a:off x="8990224" y="8327870"/>
            <a:ext cx="1751869" cy="951284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70" name="AutoShape 70"/>
          <p:cNvSpPr/>
          <p:nvPr/>
        </p:nvSpPr>
        <p:spPr>
          <a:xfrm>
            <a:off x="10742093" y="8327870"/>
            <a:ext cx="1751869" cy="951284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71" name="AutoShape 71"/>
          <p:cNvSpPr/>
          <p:nvPr/>
        </p:nvSpPr>
        <p:spPr>
          <a:xfrm>
            <a:off x="12493962" y="8327870"/>
            <a:ext cx="1751869" cy="951284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72" name="TextBox 72"/>
          <p:cNvSpPr txBox="1"/>
          <p:nvPr/>
        </p:nvSpPr>
        <p:spPr>
          <a:xfrm>
            <a:off x="7510994" y="8606424"/>
            <a:ext cx="120659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/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1910559" y="8420687"/>
            <a:ext cx="5198267" cy="777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แจ้งผลการพิจารณา ส่งใบอนุญาตพร้อมชำระค่าธรรมเนียม</a:t>
            </a:r>
          </a:p>
        </p:txBody>
      </p:sp>
      <p:grpSp>
        <p:nvGrpSpPr>
          <p:cNvPr id="74" name="Group 74"/>
          <p:cNvGrpSpPr/>
          <p:nvPr/>
        </p:nvGrpSpPr>
        <p:grpSpPr>
          <a:xfrm>
            <a:off x="15346258" y="7039927"/>
            <a:ext cx="2271604" cy="2271604"/>
            <a:chOff x="0" y="0"/>
            <a:chExt cx="6350000" cy="6350000"/>
          </a:xfrm>
        </p:grpSpPr>
        <p:sp>
          <p:nvSpPr>
            <p:cNvPr id="75" name="Freeform 7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092BB"/>
            </a:solidFill>
          </p:spPr>
        </p:sp>
      </p:grpSp>
      <p:pic>
        <p:nvPicPr>
          <p:cNvPr id="76" name="Picture 7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723235" y="7444445"/>
            <a:ext cx="1517650" cy="1517650"/>
          </a:xfrm>
          <a:prstGeom prst="rect">
            <a:avLst/>
          </a:prstGeom>
        </p:spPr>
      </p:pic>
      <p:sp>
        <p:nvSpPr>
          <p:cNvPr id="77" name="TextBox 77"/>
          <p:cNvSpPr txBox="1"/>
          <p:nvPr/>
        </p:nvSpPr>
        <p:spPr>
          <a:xfrm>
            <a:off x="0" y="182273"/>
            <a:ext cx="14611555" cy="648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0"/>
              </a:lnSpc>
            </a:pPr>
            <a:r>
              <a:rPr lang="en-US" sz="4000" b="1" i="0" spc="-348">
                <a:solidFill>
                  <a:srgbClr val="FFFFFF"/>
                </a:solidFill>
                <a:cs typeface="Montserrat Classic"/>
              </a:rPr>
              <a:t>กระบวนการ ขออนุญาตประกอบกิจการโรงพยาบาลเอกชน </a:t>
            </a:r>
            <a:r>
              <a:rPr lang="en-US" sz="4000" b="0" i="0" spc="-348">
                <a:solidFill>
                  <a:srgbClr val="FFFFFF"/>
                </a:solidFill>
                <a:latin typeface="Montserrat Classic"/>
              </a:rPr>
              <a:t>(ขออนุญาตเปิดให้บริการ)</a:t>
            </a:r>
          </a:p>
        </p:txBody>
      </p:sp>
      <p:sp>
        <p:nvSpPr>
          <p:cNvPr id="78" name="TextBox 78"/>
          <p:cNvSpPr txBox="1"/>
          <p:nvPr/>
        </p:nvSpPr>
        <p:spPr>
          <a:xfrm rot="2700000">
            <a:off x="15077251" y="754291"/>
            <a:ext cx="3665948" cy="1166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44"/>
              </a:lnSpc>
            </a:pPr>
            <a:r>
              <a:rPr lang="en-US" sz="2400" b="1" i="0" spc="69">
                <a:solidFill>
                  <a:srgbClr val="545454"/>
                </a:solidFill>
                <a:cs typeface="Montserrat Classic"/>
              </a:rPr>
              <a:t>ความเสี่ยงการทุจริตที่เกี่ยวข้องกับการพิจารณาอนุมัติ อนุญาต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4558220" y="0"/>
            <a:ext cx="3847680" cy="3841524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BF8"/>
            </a:solidFill>
          </p:spPr>
        </p:sp>
      </p:grpSp>
      <p:sp>
        <p:nvSpPr>
          <p:cNvPr id="4" name="AutoShape 4"/>
          <p:cNvSpPr/>
          <p:nvPr/>
        </p:nvSpPr>
        <p:spPr>
          <a:xfrm rot="-8100000">
            <a:off x="11217235" y="513695"/>
            <a:ext cx="5610063" cy="33751"/>
          </a:xfrm>
          <a:prstGeom prst="rect">
            <a:avLst/>
          </a:prstGeom>
          <a:solidFill>
            <a:srgbClr val="F8FBF8"/>
          </a:solidFill>
        </p:spPr>
      </p:sp>
      <p:sp>
        <p:nvSpPr>
          <p:cNvPr id="5" name="TextBox 5"/>
          <p:cNvSpPr txBox="1"/>
          <p:nvPr/>
        </p:nvSpPr>
        <p:spPr>
          <a:xfrm>
            <a:off x="0" y="67973"/>
            <a:ext cx="13863217" cy="648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0"/>
              </a:lnSpc>
            </a:pPr>
            <a:r>
              <a:rPr lang="en-US" sz="4000" b="1" i="0" spc="115">
                <a:solidFill>
                  <a:srgbClr val="FFFFFF"/>
                </a:solidFill>
                <a:cs typeface="Montserrat Classic"/>
              </a:rPr>
              <a:t>กระบวนงาน การอนุญาตให้ประกอบกิจการและดำเนินการคลินิก</a:t>
            </a:r>
          </a:p>
        </p:txBody>
      </p:sp>
      <p:sp>
        <p:nvSpPr>
          <p:cNvPr id="6" name="TextBox 6"/>
          <p:cNvSpPr txBox="1"/>
          <p:nvPr/>
        </p:nvSpPr>
        <p:spPr>
          <a:xfrm rot="2700000">
            <a:off x="15077251" y="754291"/>
            <a:ext cx="3665948" cy="1166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44"/>
              </a:lnSpc>
            </a:pPr>
            <a:r>
              <a:rPr lang="en-US" sz="2400" b="1" i="0" spc="69">
                <a:solidFill>
                  <a:srgbClr val="545454"/>
                </a:solidFill>
                <a:cs typeface="Montserrat Classic"/>
              </a:rPr>
              <a:t>ความเสี่ยงการทุจริตที่เกี่ยวข้องกับการพิจารณาอนุมัติ อนุญาต</a:t>
            </a:r>
          </a:p>
        </p:txBody>
      </p:sp>
      <p:sp>
        <p:nvSpPr>
          <p:cNvPr id="7" name="AutoShape 7"/>
          <p:cNvSpPr/>
          <p:nvPr/>
        </p:nvSpPr>
        <p:spPr>
          <a:xfrm>
            <a:off x="203200" y="3283693"/>
            <a:ext cx="1219751" cy="890917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8" name="AutoShape 8"/>
          <p:cNvSpPr/>
          <p:nvPr/>
        </p:nvSpPr>
        <p:spPr>
          <a:xfrm>
            <a:off x="1422951" y="4182710"/>
            <a:ext cx="5457323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9" name="AutoShape 9"/>
          <p:cNvSpPr/>
          <p:nvPr/>
        </p:nvSpPr>
        <p:spPr>
          <a:xfrm>
            <a:off x="6880274" y="4187716"/>
            <a:ext cx="875935" cy="919345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0" name="AutoShape 10"/>
          <p:cNvSpPr/>
          <p:nvPr/>
        </p:nvSpPr>
        <p:spPr>
          <a:xfrm>
            <a:off x="1422951" y="3282582"/>
            <a:ext cx="5457323" cy="89202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1" name="TextBox 11"/>
          <p:cNvSpPr txBox="1"/>
          <p:nvPr/>
        </p:nvSpPr>
        <p:spPr>
          <a:xfrm>
            <a:off x="2430076" y="3592929"/>
            <a:ext cx="378977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โอกาส/ความเสี่ยงการทุจริต</a:t>
            </a:r>
          </a:p>
        </p:txBody>
      </p:sp>
      <p:sp>
        <p:nvSpPr>
          <p:cNvPr id="12" name="AutoShape 12"/>
          <p:cNvSpPr/>
          <p:nvPr/>
        </p:nvSpPr>
        <p:spPr>
          <a:xfrm>
            <a:off x="203200" y="2095500"/>
            <a:ext cx="5788519" cy="1071038"/>
          </a:xfrm>
          <a:prstGeom prst="rect">
            <a:avLst/>
          </a:prstGeom>
          <a:solidFill>
            <a:srgbClr val="D9D9D9">
              <a:alpha val="9803"/>
            </a:srgbClr>
          </a:solidFill>
        </p:spPr>
      </p:sp>
      <p:sp>
        <p:nvSpPr>
          <p:cNvPr id="13" name="AutoShape 13"/>
          <p:cNvSpPr/>
          <p:nvPr/>
        </p:nvSpPr>
        <p:spPr>
          <a:xfrm>
            <a:off x="6880274" y="3278580"/>
            <a:ext cx="4379673" cy="446014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4" name="AutoShape 14"/>
          <p:cNvSpPr/>
          <p:nvPr/>
        </p:nvSpPr>
        <p:spPr>
          <a:xfrm>
            <a:off x="203200" y="4182710"/>
            <a:ext cx="1219751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5" name="TextBox 15"/>
          <p:cNvSpPr txBox="1"/>
          <p:nvPr/>
        </p:nvSpPr>
        <p:spPr>
          <a:xfrm>
            <a:off x="662317" y="3630585"/>
            <a:ext cx="301516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ที่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62317" y="4340499"/>
            <a:ext cx="3015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98258" y="4401459"/>
            <a:ext cx="4880767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ตรวจสอบคำขอและเอกสารแนบ</a:t>
            </a:r>
          </a:p>
        </p:txBody>
      </p:sp>
      <p:sp>
        <p:nvSpPr>
          <p:cNvPr id="18" name="AutoShape 18"/>
          <p:cNvSpPr/>
          <p:nvPr/>
        </p:nvSpPr>
        <p:spPr>
          <a:xfrm>
            <a:off x="1422951" y="5107061"/>
            <a:ext cx="5457323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9" name="AutoShape 19"/>
          <p:cNvSpPr/>
          <p:nvPr/>
        </p:nvSpPr>
        <p:spPr>
          <a:xfrm>
            <a:off x="6880274" y="5107061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0" name="AutoShape 20"/>
          <p:cNvSpPr/>
          <p:nvPr/>
        </p:nvSpPr>
        <p:spPr>
          <a:xfrm>
            <a:off x="203200" y="5107061"/>
            <a:ext cx="1219751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1" name="TextBox 21"/>
          <p:cNvSpPr txBox="1"/>
          <p:nvPr/>
        </p:nvSpPr>
        <p:spPr>
          <a:xfrm>
            <a:off x="662317" y="5264850"/>
            <a:ext cx="3015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98258" y="5209179"/>
            <a:ext cx="4880767" cy="777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ตรวจมาตรฐานสถานพยาบาลประเภทที่รับผู้ป่วยไว้ค้างคืนเพื่ออนุญาต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28535" y="2155007"/>
            <a:ext cx="1988832" cy="38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2"/>
              </a:lnSpc>
            </a:pPr>
            <a:r>
              <a:rPr lang="en-US" sz="2800" b="1">
                <a:solidFill>
                  <a:srgbClr val="F8FBF8"/>
                </a:solidFill>
                <a:latin typeface="Athiti SemiBold"/>
              </a:rPr>
              <a:t> </a:t>
            </a:r>
            <a:r>
              <a:rPr lang="en-US" sz="2800" b="1" i="0">
                <a:solidFill>
                  <a:srgbClr val="F8FBF8"/>
                </a:solidFill>
                <a:cs typeface="Athiti SemiBold"/>
              </a:rPr>
              <a:t>ตารางที่ 3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35887" y="2659594"/>
            <a:ext cx="4655832" cy="38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2"/>
              </a:lnSpc>
            </a:pPr>
            <a:r>
              <a:rPr lang="en-US" sz="2800" b="1" i="0">
                <a:solidFill>
                  <a:srgbClr val="F8FBF8"/>
                </a:solidFill>
                <a:cs typeface="Athiti SemiBold"/>
              </a:rPr>
              <a:t>ตารางเมทริกส์ระดับความเสี่ยง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996156" y="3310545"/>
            <a:ext cx="413267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ระดับความจำเป็นของการเฝ้าระวัง</a:t>
            </a:r>
          </a:p>
        </p:txBody>
      </p:sp>
      <p:sp>
        <p:nvSpPr>
          <p:cNvPr id="26" name="AutoShape 26"/>
          <p:cNvSpPr/>
          <p:nvPr/>
        </p:nvSpPr>
        <p:spPr>
          <a:xfrm>
            <a:off x="7756208" y="4185787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7" name="AutoShape 27"/>
          <p:cNvSpPr/>
          <p:nvPr/>
        </p:nvSpPr>
        <p:spPr>
          <a:xfrm>
            <a:off x="8632143" y="4185787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8" name="AutoShape 28"/>
          <p:cNvSpPr/>
          <p:nvPr/>
        </p:nvSpPr>
        <p:spPr>
          <a:xfrm>
            <a:off x="9508078" y="4185787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9" name="AutoShape 29"/>
          <p:cNvSpPr/>
          <p:nvPr/>
        </p:nvSpPr>
        <p:spPr>
          <a:xfrm>
            <a:off x="10384012" y="4185787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0" name="AutoShape 30"/>
          <p:cNvSpPr/>
          <p:nvPr/>
        </p:nvSpPr>
        <p:spPr>
          <a:xfrm>
            <a:off x="7756208" y="5107061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1" name="AutoShape 31"/>
          <p:cNvSpPr/>
          <p:nvPr/>
        </p:nvSpPr>
        <p:spPr>
          <a:xfrm>
            <a:off x="8632143" y="5107061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2" name="AutoShape 32"/>
          <p:cNvSpPr/>
          <p:nvPr/>
        </p:nvSpPr>
        <p:spPr>
          <a:xfrm>
            <a:off x="9508078" y="5107061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3" name="AutoShape 33"/>
          <p:cNvSpPr/>
          <p:nvPr/>
        </p:nvSpPr>
        <p:spPr>
          <a:xfrm>
            <a:off x="10384012" y="5107061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4" name="AutoShape 34"/>
          <p:cNvSpPr/>
          <p:nvPr/>
        </p:nvSpPr>
        <p:spPr>
          <a:xfrm>
            <a:off x="11259947" y="4187716"/>
            <a:ext cx="875935" cy="919345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5" name="AutoShape 35"/>
          <p:cNvSpPr/>
          <p:nvPr/>
        </p:nvSpPr>
        <p:spPr>
          <a:xfrm>
            <a:off x="11259947" y="5107061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6" name="AutoShape 36"/>
          <p:cNvSpPr/>
          <p:nvPr/>
        </p:nvSpPr>
        <p:spPr>
          <a:xfrm>
            <a:off x="12135882" y="4185787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7" name="AutoShape 37"/>
          <p:cNvSpPr/>
          <p:nvPr/>
        </p:nvSpPr>
        <p:spPr>
          <a:xfrm>
            <a:off x="13011816" y="4185787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8" name="AutoShape 38"/>
          <p:cNvSpPr/>
          <p:nvPr/>
        </p:nvSpPr>
        <p:spPr>
          <a:xfrm>
            <a:off x="13887751" y="4185787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9" name="AutoShape 39"/>
          <p:cNvSpPr/>
          <p:nvPr/>
        </p:nvSpPr>
        <p:spPr>
          <a:xfrm>
            <a:off x="14763686" y="4185787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0" name="AutoShape 40"/>
          <p:cNvSpPr/>
          <p:nvPr/>
        </p:nvSpPr>
        <p:spPr>
          <a:xfrm>
            <a:off x="12135882" y="5107061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1" name="AutoShape 41"/>
          <p:cNvSpPr/>
          <p:nvPr/>
        </p:nvSpPr>
        <p:spPr>
          <a:xfrm>
            <a:off x="13011816" y="5107061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2" name="AutoShape 42"/>
          <p:cNvSpPr/>
          <p:nvPr/>
        </p:nvSpPr>
        <p:spPr>
          <a:xfrm>
            <a:off x="13887751" y="5107061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3" name="AutoShape 43"/>
          <p:cNvSpPr/>
          <p:nvPr/>
        </p:nvSpPr>
        <p:spPr>
          <a:xfrm>
            <a:off x="14763686" y="5107061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4" name="AutoShape 44"/>
          <p:cNvSpPr/>
          <p:nvPr/>
        </p:nvSpPr>
        <p:spPr>
          <a:xfrm>
            <a:off x="15639621" y="4185787"/>
            <a:ext cx="21405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5" name="AutoShape 45"/>
          <p:cNvSpPr/>
          <p:nvPr/>
        </p:nvSpPr>
        <p:spPr>
          <a:xfrm>
            <a:off x="15639621" y="5110137"/>
            <a:ext cx="21405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6" name="AutoShape 46"/>
          <p:cNvSpPr/>
          <p:nvPr/>
        </p:nvSpPr>
        <p:spPr>
          <a:xfrm>
            <a:off x="6880274" y="3730547"/>
            <a:ext cx="875935" cy="457169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7" name="AutoShape 47"/>
          <p:cNvSpPr/>
          <p:nvPr/>
        </p:nvSpPr>
        <p:spPr>
          <a:xfrm>
            <a:off x="7756208" y="3728617"/>
            <a:ext cx="875935" cy="457169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8" name="AutoShape 48"/>
          <p:cNvSpPr/>
          <p:nvPr/>
        </p:nvSpPr>
        <p:spPr>
          <a:xfrm>
            <a:off x="8632143" y="3728617"/>
            <a:ext cx="875935" cy="457169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9" name="AutoShape 49"/>
          <p:cNvSpPr/>
          <p:nvPr/>
        </p:nvSpPr>
        <p:spPr>
          <a:xfrm>
            <a:off x="9508078" y="3728617"/>
            <a:ext cx="875935" cy="457169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0" name="AutoShape 50"/>
          <p:cNvSpPr/>
          <p:nvPr/>
        </p:nvSpPr>
        <p:spPr>
          <a:xfrm>
            <a:off x="10384012" y="3730547"/>
            <a:ext cx="875935" cy="455240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1" name="AutoShape 51"/>
          <p:cNvSpPr/>
          <p:nvPr/>
        </p:nvSpPr>
        <p:spPr>
          <a:xfrm>
            <a:off x="11259947" y="3730547"/>
            <a:ext cx="875935" cy="457169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2" name="AutoShape 52"/>
          <p:cNvSpPr/>
          <p:nvPr/>
        </p:nvSpPr>
        <p:spPr>
          <a:xfrm>
            <a:off x="12135882" y="3730547"/>
            <a:ext cx="875935" cy="457169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3" name="AutoShape 53"/>
          <p:cNvSpPr/>
          <p:nvPr/>
        </p:nvSpPr>
        <p:spPr>
          <a:xfrm>
            <a:off x="13011816" y="3730547"/>
            <a:ext cx="875935" cy="457169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4" name="AutoShape 54"/>
          <p:cNvSpPr/>
          <p:nvPr/>
        </p:nvSpPr>
        <p:spPr>
          <a:xfrm>
            <a:off x="13887751" y="3730547"/>
            <a:ext cx="875935" cy="457169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5" name="AutoShape 55"/>
          <p:cNvSpPr/>
          <p:nvPr/>
        </p:nvSpPr>
        <p:spPr>
          <a:xfrm>
            <a:off x="14763686" y="3728453"/>
            <a:ext cx="875935" cy="459263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6" name="AutoShape 56"/>
          <p:cNvSpPr/>
          <p:nvPr/>
        </p:nvSpPr>
        <p:spPr>
          <a:xfrm>
            <a:off x="15639621" y="3278580"/>
            <a:ext cx="2140535" cy="909136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7" name="AutoShape 57"/>
          <p:cNvSpPr/>
          <p:nvPr/>
        </p:nvSpPr>
        <p:spPr>
          <a:xfrm>
            <a:off x="11259947" y="3284533"/>
            <a:ext cx="4379673" cy="446014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8" name="TextBox 58"/>
          <p:cNvSpPr txBox="1"/>
          <p:nvPr/>
        </p:nvSpPr>
        <p:spPr>
          <a:xfrm>
            <a:off x="7103566" y="3752949"/>
            <a:ext cx="42935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1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7979501" y="3740032"/>
            <a:ext cx="42935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2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8855436" y="3752949"/>
            <a:ext cx="42935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3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9731370" y="3740032"/>
            <a:ext cx="42935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4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0607305" y="3752949"/>
            <a:ext cx="42935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5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11383449" y="3290370"/>
            <a:ext cx="413267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ระดับความรุนแรงของผลกระทบ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1479521" y="3740032"/>
            <a:ext cx="42935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1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2359174" y="3752949"/>
            <a:ext cx="42935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2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3235109" y="3752949"/>
            <a:ext cx="42935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3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14111044" y="3752949"/>
            <a:ext cx="42935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4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4986978" y="3752949"/>
            <a:ext cx="42935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5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15639621" y="3393888"/>
            <a:ext cx="2044424" cy="630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1"/>
              </a:lnSpc>
            </a:pPr>
            <a:r>
              <a:rPr lang="en-US" sz="1700" b="0" i="0" spc="17">
                <a:solidFill>
                  <a:srgbClr val="F8FBF8"/>
                </a:solidFill>
                <a:cs typeface="Montserrat Light"/>
              </a:rPr>
              <a:t>ค่าความเสี่ยง</a:t>
            </a:r>
          </a:p>
          <a:p>
            <a:pPr algn="ctr">
              <a:lnSpc>
                <a:spcPts val="2551"/>
              </a:lnSpc>
            </a:pPr>
            <a:r>
              <a:rPr lang="en-US" sz="1700" b="0" i="0" spc="17">
                <a:solidFill>
                  <a:srgbClr val="F8FBF8"/>
                </a:solidFill>
                <a:cs typeface="Montserrat Light"/>
              </a:rPr>
              <a:t>รวม X รุนแรง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10440118" y="4350024"/>
            <a:ext cx="763723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/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10440118" y="5409204"/>
            <a:ext cx="763723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/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13067922" y="4350024"/>
            <a:ext cx="763723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/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14819792" y="5409204"/>
            <a:ext cx="763723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/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16419992" y="4350024"/>
            <a:ext cx="763723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15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6419992" y="5409204"/>
            <a:ext cx="763723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25</a:t>
            </a:r>
          </a:p>
        </p:txBody>
      </p:sp>
      <p:grpSp>
        <p:nvGrpSpPr>
          <p:cNvPr id="76" name="Group 76"/>
          <p:cNvGrpSpPr/>
          <p:nvPr/>
        </p:nvGrpSpPr>
        <p:grpSpPr>
          <a:xfrm>
            <a:off x="15346258" y="7039927"/>
            <a:ext cx="2271604" cy="2271604"/>
            <a:chOff x="0" y="0"/>
            <a:chExt cx="6350000" cy="6350000"/>
          </a:xfrm>
        </p:grpSpPr>
        <p:sp>
          <p:nvSpPr>
            <p:cNvPr id="77" name="Freeform 7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092BB"/>
            </a:solidFill>
          </p:spPr>
        </p:sp>
      </p:grpSp>
      <p:pic>
        <p:nvPicPr>
          <p:cNvPr id="78" name="Picture 7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723235" y="7444445"/>
            <a:ext cx="1517650" cy="151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4558220" y="0"/>
            <a:ext cx="3847680" cy="3841524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BF8"/>
            </a:solidFill>
          </p:spPr>
        </p:sp>
      </p:grpSp>
      <p:sp>
        <p:nvSpPr>
          <p:cNvPr id="4" name="AutoShape 4"/>
          <p:cNvSpPr/>
          <p:nvPr/>
        </p:nvSpPr>
        <p:spPr>
          <a:xfrm rot="-8100000">
            <a:off x="11892998" y="614074"/>
            <a:ext cx="5610063" cy="33751"/>
          </a:xfrm>
          <a:prstGeom prst="rect">
            <a:avLst/>
          </a:prstGeom>
          <a:solidFill>
            <a:srgbClr val="F8FBF8"/>
          </a:solidFill>
        </p:spPr>
      </p:sp>
      <p:sp>
        <p:nvSpPr>
          <p:cNvPr id="5" name="TextBox 5"/>
          <p:cNvSpPr txBox="1"/>
          <p:nvPr/>
        </p:nvSpPr>
        <p:spPr>
          <a:xfrm rot="2700000">
            <a:off x="15022632" y="732754"/>
            <a:ext cx="3665948" cy="1166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44"/>
              </a:lnSpc>
            </a:pPr>
            <a:r>
              <a:rPr lang="en-US" sz="2400" b="1" i="0" spc="69">
                <a:solidFill>
                  <a:srgbClr val="545454"/>
                </a:solidFill>
                <a:cs typeface="Montserrat Classic"/>
              </a:rPr>
              <a:t>ความเสี่ยงการทุจริต </a:t>
            </a:r>
          </a:p>
          <a:p>
            <a:pPr algn="ctr">
              <a:lnSpc>
                <a:spcPts val="3144"/>
              </a:lnSpc>
            </a:pPr>
            <a:r>
              <a:rPr lang="en-US" sz="2400" b="1" i="0" spc="69">
                <a:solidFill>
                  <a:srgbClr val="545454"/>
                </a:solidFill>
                <a:cs typeface="Montserrat Classic"/>
              </a:rPr>
              <a:t>ที่เกี่ยวข้องกับการพิจารณาอนุมัติ อนุญาต</a:t>
            </a:r>
          </a:p>
        </p:txBody>
      </p:sp>
      <p:sp>
        <p:nvSpPr>
          <p:cNvPr id="6" name="AutoShape 6"/>
          <p:cNvSpPr/>
          <p:nvPr/>
        </p:nvSpPr>
        <p:spPr>
          <a:xfrm>
            <a:off x="462819" y="3211628"/>
            <a:ext cx="16796481" cy="1541583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7" name="TextBox 7"/>
          <p:cNvSpPr txBox="1"/>
          <p:nvPr/>
        </p:nvSpPr>
        <p:spPr>
          <a:xfrm>
            <a:off x="618712" y="3546174"/>
            <a:ext cx="3072880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b="0" i="0" spc="264">
                <a:solidFill>
                  <a:srgbClr val="F8FBF8"/>
                </a:solidFill>
                <a:cs typeface="Montserrat Classic"/>
              </a:rPr>
              <a:t>รูปแบบพฤติกรรมความเสี่ยงการทุจริต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993775" y="3281121"/>
            <a:ext cx="12699644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49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1. เจ้าหน้าที่เรียกรับผลประโยชน์ในระหว่างการตรวจสอบเอกสารหลักฐานประกอบการพิจารณา</a:t>
            </a:r>
          </a:p>
          <a:p>
            <a:pPr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cs typeface="Montserrat Light"/>
              </a:rPr>
              <a:t>และเสนอความเห็นการอนุมัติอนุญาต การดำเนินการไม่เป็นไปตามลำดับ</a:t>
            </a:r>
          </a:p>
        </p:txBody>
      </p:sp>
      <p:sp>
        <p:nvSpPr>
          <p:cNvPr id="9" name="AutoShape 9"/>
          <p:cNvSpPr/>
          <p:nvPr/>
        </p:nvSpPr>
        <p:spPr>
          <a:xfrm>
            <a:off x="462819" y="4933321"/>
            <a:ext cx="16796481" cy="4886227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0" name="TextBox 10"/>
          <p:cNvSpPr txBox="1"/>
          <p:nvPr/>
        </p:nvSpPr>
        <p:spPr>
          <a:xfrm>
            <a:off x="663154" y="6620756"/>
            <a:ext cx="2983997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b="0" i="0" spc="264">
                <a:solidFill>
                  <a:srgbClr val="F8FBF8"/>
                </a:solidFill>
                <a:cs typeface="Montserrat Classic"/>
              </a:rPr>
              <a:t>มาตรการป้องกัน การทุจริต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894503" y="5086350"/>
            <a:ext cx="9933113" cy="2018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1661" lvl="1" indent="-180830">
              <a:lnSpc>
                <a:spcPts val="3285"/>
              </a:lnSpc>
              <a:buFont typeface="Arial"/>
              <a:buChar char="•"/>
            </a:pPr>
            <a:r>
              <a:rPr lang="en-US" sz="2190" b="0" i="0" spc="21">
                <a:solidFill>
                  <a:srgbClr val="F8FBF8"/>
                </a:solidFill>
                <a:cs typeface="Montserrat Light"/>
              </a:rPr>
              <a:t>จัดทำมาตรฐานการปฏิบัติงานการรับจดทะเบียนการประกอบกิจการสถานพยาบาล</a:t>
            </a:r>
          </a:p>
          <a:p>
            <a:pPr>
              <a:lnSpc>
                <a:spcPts val="3285"/>
              </a:lnSpc>
            </a:pPr>
            <a:r>
              <a:rPr lang="en-US" sz="2190" b="0" i="0" spc="21">
                <a:solidFill>
                  <a:srgbClr val="F8FBF8"/>
                </a:solidFill>
                <a:cs typeface="Montserrat Light"/>
              </a:rPr>
              <a:t>สถานประกอบการเพื่อสุขภาพ และการรับรองหลักสูตรด้านการบริการเพื่อสุขภาพ</a:t>
            </a:r>
          </a:p>
          <a:p>
            <a:pPr>
              <a:lnSpc>
                <a:spcPts val="3285"/>
              </a:lnSpc>
            </a:pPr>
            <a:r>
              <a:rPr lang="en-US" sz="2190" b="0" i="0" spc="21">
                <a:solidFill>
                  <a:srgbClr val="F8FBF8"/>
                </a:solidFill>
                <a:latin typeface="Montserrat Light"/>
              </a:rPr>
              <a:t>       - </a:t>
            </a:r>
            <a:r>
              <a:rPr lang="en-US" sz="2190" b="0" i="0" spc="21">
                <a:solidFill>
                  <a:srgbClr val="F8FBF8"/>
                </a:solidFill>
                <a:cs typeface="Montserrat Light"/>
              </a:rPr>
              <a:t>แนวทางการตรวจสอบเอกสารหลักฐานประกอบคำขอ</a:t>
            </a:r>
          </a:p>
          <a:p>
            <a:pPr>
              <a:lnSpc>
                <a:spcPts val="3285"/>
              </a:lnSpc>
            </a:pPr>
            <a:r>
              <a:rPr lang="en-US" sz="2190" b="0" i="0" spc="21">
                <a:solidFill>
                  <a:srgbClr val="F8FBF8"/>
                </a:solidFill>
                <a:latin typeface="Montserrat Light"/>
              </a:rPr>
              <a:t>       - </a:t>
            </a:r>
            <a:r>
              <a:rPr lang="en-US" sz="2190" b="0" i="0" spc="21">
                <a:solidFill>
                  <a:srgbClr val="F8FBF8"/>
                </a:solidFill>
                <a:cs typeface="Montserrat Light"/>
              </a:rPr>
              <a:t>กำหนดขั้นตอนปฏิบัติการตรวจสอบคำขอ</a:t>
            </a:r>
          </a:p>
          <a:p>
            <a:pPr>
              <a:lnSpc>
                <a:spcPts val="3285"/>
              </a:lnSpc>
            </a:pPr>
            <a:r>
              <a:rPr lang="en-US" sz="2190" b="0" i="0" spc="21">
                <a:solidFill>
                  <a:srgbClr val="F8FBF8"/>
                </a:solidFill>
                <a:latin typeface="Montserrat Light"/>
              </a:rPr>
              <a:t>       - กำหนดขั้นตอนการนำเรื่องเสนอคณะกรรมการเพื่อพิจารณา</a:t>
            </a:r>
          </a:p>
        </p:txBody>
      </p:sp>
      <p:sp>
        <p:nvSpPr>
          <p:cNvPr id="12" name="AutoShape 12"/>
          <p:cNvSpPr/>
          <p:nvPr/>
        </p:nvSpPr>
        <p:spPr>
          <a:xfrm>
            <a:off x="462819" y="1655480"/>
            <a:ext cx="7990902" cy="998467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3" name="TextBox 13"/>
          <p:cNvSpPr txBox="1"/>
          <p:nvPr/>
        </p:nvSpPr>
        <p:spPr>
          <a:xfrm>
            <a:off x="493361" y="1684055"/>
            <a:ext cx="1988832" cy="38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2"/>
              </a:lnSpc>
            </a:pPr>
            <a:r>
              <a:rPr lang="en-US" sz="2800" b="1">
                <a:solidFill>
                  <a:srgbClr val="F8FBF8"/>
                </a:solidFill>
                <a:latin typeface="Athiti SemiBold"/>
              </a:rPr>
              <a:t> </a:t>
            </a:r>
            <a:r>
              <a:rPr lang="en-US" sz="2800" b="1" i="0">
                <a:solidFill>
                  <a:srgbClr val="F8FBF8"/>
                </a:solidFill>
                <a:cs typeface="Athiti SemiBold"/>
              </a:rPr>
              <a:t>ผู้รับผิดชอบ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245994" y="2058754"/>
            <a:ext cx="5758853" cy="372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0"/>
              </a:lnSpc>
            </a:pPr>
            <a:r>
              <a:rPr lang="en-US" sz="2193" b="1" i="1" spc="120">
                <a:solidFill>
                  <a:srgbClr val="FFFFFF"/>
                </a:solidFill>
                <a:cs typeface="Athiti SemiBold"/>
              </a:rPr>
              <a:t>สำนักสถานพยาบาลและการประกอบโรคศิลปะ</a:t>
            </a:r>
          </a:p>
        </p:txBody>
      </p:sp>
      <p:sp>
        <p:nvSpPr>
          <p:cNvPr id="15" name="AutoShape 15"/>
          <p:cNvSpPr/>
          <p:nvPr/>
        </p:nvSpPr>
        <p:spPr>
          <a:xfrm>
            <a:off x="8736241" y="1537193"/>
            <a:ext cx="3692697" cy="1349372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6" name="TextBox 16"/>
          <p:cNvSpPr txBox="1"/>
          <p:nvPr/>
        </p:nvSpPr>
        <p:spPr>
          <a:xfrm>
            <a:off x="8993487" y="1682667"/>
            <a:ext cx="3435451" cy="38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2"/>
              </a:lnSpc>
            </a:pPr>
            <a:r>
              <a:rPr lang="en-US" sz="2800" b="1">
                <a:solidFill>
                  <a:srgbClr val="F8FBF8"/>
                </a:solidFill>
                <a:latin typeface="Athiti SemiBold"/>
              </a:rPr>
              <a:t> </a:t>
            </a:r>
            <a:r>
              <a:rPr lang="en-US" sz="2800" b="1" i="0">
                <a:solidFill>
                  <a:srgbClr val="F8FBF8"/>
                </a:solidFill>
                <a:cs typeface="Athiti SemiBold"/>
              </a:rPr>
              <a:t>ระยะเวลาดำเนินการ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252206" y="2239760"/>
            <a:ext cx="3040627" cy="38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2"/>
              </a:lnSpc>
            </a:pPr>
            <a:r>
              <a:rPr lang="en-US" sz="2800" b="1">
                <a:solidFill>
                  <a:srgbClr val="F8FBF8"/>
                </a:solidFill>
                <a:latin typeface="Athiti SemiBold"/>
              </a:rPr>
              <a:t> </a:t>
            </a:r>
            <a:r>
              <a:rPr lang="en-US" sz="2800" b="1" i="0">
                <a:solidFill>
                  <a:srgbClr val="F8FBF8"/>
                </a:solidFill>
                <a:cs typeface="Athiti SemiBold"/>
              </a:rPr>
              <a:t>ต.ค. 61 – ก.ย. 62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993775" y="7319284"/>
            <a:ext cx="10037493" cy="79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85"/>
              </a:lnSpc>
            </a:pPr>
            <a:r>
              <a:rPr lang="en-US" sz="2190" b="0" i="0" spc="21">
                <a:solidFill>
                  <a:srgbClr val="F8FBF8"/>
                </a:solidFill>
                <a:latin typeface="Montserrat Light"/>
              </a:rPr>
              <a:t>2. จัดทำคู่มือ/มาตรฐานการให้บริการ   การขอขึ้นทะเบียนการประกอบการสถานพยาบาล</a:t>
            </a:r>
          </a:p>
          <a:p>
            <a:pPr>
              <a:lnSpc>
                <a:spcPts val="3285"/>
              </a:lnSpc>
            </a:pPr>
            <a:r>
              <a:rPr lang="en-US" sz="2190" b="0" i="0" spc="21">
                <a:solidFill>
                  <a:srgbClr val="F8FBF8"/>
                </a:solidFill>
                <a:cs typeface="Montserrat Light"/>
              </a:rPr>
              <a:t>สถานประกอบการเพื่อสุขภาพ และการรับรองหลักสูตรด้านการบริการเพื่อสุขภาพ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993775" y="4238625"/>
            <a:ext cx="12699644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2. เรียกรับผลประโยชน์ระหว่างการตรวจประเมินสถานพยาบาลหรือสถานประกอบการเพื่อสุขภาพ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974740" y="8212700"/>
            <a:ext cx="10037493" cy="79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85"/>
              </a:lnSpc>
            </a:pPr>
            <a:r>
              <a:rPr lang="en-US" sz="2190" b="0" i="0" spc="21">
                <a:solidFill>
                  <a:srgbClr val="F8FBF8"/>
                </a:solidFill>
                <a:latin typeface="Montserrat Light"/>
              </a:rPr>
              <a:t>3. ดำเนินการตรวจประเมินสถานพยาบาลหรือสถานประกอบการเพื่อสุขภาพในรูปแบบคณะกรรมการ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49005" y="208329"/>
            <a:ext cx="13563228" cy="991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3"/>
              </a:lnSpc>
            </a:pPr>
            <a:r>
              <a:rPr lang="en-US" sz="3199" b="1" i="0">
                <a:solidFill>
                  <a:srgbClr val="FFFFFF"/>
                </a:solidFill>
                <a:cs typeface="Montserrat Classic"/>
              </a:rPr>
              <a:t>กระบวนงาน  การรับจดทะเบียนการประกอบกิจการสถานพยาบาล  สถานประกอบการเพื่อสุขภาพ และการรับรองหลักสูตรด้านการบริการเพื่อสุขภาพ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4210456" y="5532579"/>
            <a:ext cx="2271604" cy="2271604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092BB"/>
            </a:solidFill>
          </p:spPr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587433" y="5858784"/>
            <a:ext cx="1517650" cy="151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4558220" y="-194"/>
            <a:ext cx="3847680" cy="3841524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BF8"/>
            </a:solidFill>
          </p:spPr>
        </p:sp>
      </p:grpSp>
      <p:sp>
        <p:nvSpPr>
          <p:cNvPr id="4" name="AutoShape 4"/>
          <p:cNvSpPr/>
          <p:nvPr/>
        </p:nvSpPr>
        <p:spPr>
          <a:xfrm rot="-8100000">
            <a:off x="11217235" y="513695"/>
            <a:ext cx="5610063" cy="33751"/>
          </a:xfrm>
          <a:prstGeom prst="rect">
            <a:avLst/>
          </a:prstGeom>
          <a:solidFill>
            <a:srgbClr val="F8FBF8"/>
          </a:solidFill>
        </p:spPr>
      </p:sp>
      <p:sp>
        <p:nvSpPr>
          <p:cNvPr id="5" name="AutoShape 5"/>
          <p:cNvSpPr/>
          <p:nvPr/>
        </p:nvSpPr>
        <p:spPr>
          <a:xfrm>
            <a:off x="535881" y="2298994"/>
            <a:ext cx="1219751" cy="890917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6" name="AutoShape 6"/>
          <p:cNvSpPr/>
          <p:nvPr/>
        </p:nvSpPr>
        <p:spPr>
          <a:xfrm>
            <a:off x="1755631" y="3198011"/>
            <a:ext cx="6510683" cy="546595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7" name="AutoShape 7"/>
          <p:cNvSpPr/>
          <p:nvPr/>
        </p:nvSpPr>
        <p:spPr>
          <a:xfrm>
            <a:off x="8266315" y="3197817"/>
            <a:ext cx="3733069" cy="54678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8" name="AutoShape 8"/>
          <p:cNvSpPr/>
          <p:nvPr/>
        </p:nvSpPr>
        <p:spPr>
          <a:xfrm>
            <a:off x="1755631" y="2297883"/>
            <a:ext cx="6510683" cy="89202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9" name="TextBox 9"/>
          <p:cNvSpPr txBox="1"/>
          <p:nvPr/>
        </p:nvSpPr>
        <p:spPr>
          <a:xfrm>
            <a:off x="2762756" y="2608230"/>
            <a:ext cx="378977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โอกาส/ความเสี่ยงการทุจริต</a:t>
            </a:r>
          </a:p>
        </p:txBody>
      </p:sp>
      <p:sp>
        <p:nvSpPr>
          <p:cNvPr id="10" name="AutoShape 10"/>
          <p:cNvSpPr/>
          <p:nvPr/>
        </p:nvSpPr>
        <p:spPr>
          <a:xfrm>
            <a:off x="11999384" y="3197817"/>
            <a:ext cx="3788054" cy="54678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1" name="TextBox 11"/>
          <p:cNvSpPr txBox="1"/>
          <p:nvPr/>
        </p:nvSpPr>
        <p:spPr>
          <a:xfrm>
            <a:off x="0" y="182273"/>
            <a:ext cx="13863217" cy="648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0"/>
              </a:lnSpc>
            </a:pPr>
            <a:r>
              <a:rPr lang="en-US" sz="4000" b="1" i="0" spc="-240">
                <a:solidFill>
                  <a:srgbClr val="FFFFFF"/>
                </a:solidFill>
                <a:cs typeface="Montserrat Classic"/>
              </a:rPr>
              <a:t>กระบวนงาน การคัดเลือกบุคคลเพื่อแต่งตั้งให้ดำรงตำแหน่งระดับสูงขึ้น</a:t>
            </a:r>
          </a:p>
        </p:txBody>
      </p:sp>
      <p:sp>
        <p:nvSpPr>
          <p:cNvPr id="12" name="AutoShape 12"/>
          <p:cNvSpPr/>
          <p:nvPr/>
        </p:nvSpPr>
        <p:spPr>
          <a:xfrm>
            <a:off x="535881" y="1028700"/>
            <a:ext cx="4795238" cy="1071038"/>
          </a:xfrm>
          <a:prstGeom prst="rect">
            <a:avLst/>
          </a:prstGeom>
          <a:solidFill>
            <a:srgbClr val="D9D9D9">
              <a:alpha val="9803"/>
            </a:srgbClr>
          </a:solidFill>
        </p:spPr>
      </p:sp>
      <p:sp>
        <p:nvSpPr>
          <p:cNvPr id="13" name="AutoShape 13"/>
          <p:cNvSpPr/>
          <p:nvPr/>
        </p:nvSpPr>
        <p:spPr>
          <a:xfrm>
            <a:off x="8266315" y="2297689"/>
            <a:ext cx="7521124" cy="47642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4" name="AutoShape 14"/>
          <p:cNvSpPr/>
          <p:nvPr/>
        </p:nvSpPr>
        <p:spPr>
          <a:xfrm>
            <a:off x="535881" y="3198011"/>
            <a:ext cx="1219751" cy="546595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5" name="AutoShape 15"/>
          <p:cNvSpPr/>
          <p:nvPr/>
        </p:nvSpPr>
        <p:spPr>
          <a:xfrm>
            <a:off x="8266315" y="2774117"/>
            <a:ext cx="3733069" cy="41560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6" name="AutoShape 16"/>
          <p:cNvSpPr/>
          <p:nvPr/>
        </p:nvSpPr>
        <p:spPr>
          <a:xfrm>
            <a:off x="11999384" y="2774117"/>
            <a:ext cx="3788054" cy="41560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7" name="TextBox 17"/>
          <p:cNvSpPr txBox="1"/>
          <p:nvPr/>
        </p:nvSpPr>
        <p:spPr>
          <a:xfrm>
            <a:off x="10352696" y="2339732"/>
            <a:ext cx="378977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ประเภทความเสี่ยงการทุจริต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530211" y="2755329"/>
            <a:ext cx="3205277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Known Factor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165103" y="2782899"/>
            <a:ext cx="3205277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Unknown Factor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94998" y="2645886"/>
            <a:ext cx="301516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ที่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94998" y="3213405"/>
            <a:ext cx="3015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763340" y="3280080"/>
            <a:ext cx="6335439" cy="643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62"/>
              </a:lnSpc>
            </a:pPr>
            <a:r>
              <a:rPr lang="en-US" sz="2100" b="0" i="0" spc="29">
                <a:solidFill>
                  <a:srgbClr val="F8FBF8"/>
                </a:solidFill>
                <a:cs typeface="Montserrat Light"/>
              </a:rPr>
              <a:t>การรับรู้หลักเกณฑ์การคัดเลือก</a:t>
            </a:r>
          </a:p>
          <a:p>
            <a:pPr>
              <a:lnSpc>
                <a:spcPts val="2562"/>
              </a:lnSpc>
            </a:pPr>
            <a:endParaRPr lang="en-US" sz="2100" b="0" i="0" spc="29">
              <a:solidFill>
                <a:srgbClr val="F8FBF8"/>
              </a:solidFill>
              <a:cs typeface="Montserrat Light"/>
            </a:endParaRPr>
          </a:p>
        </p:txBody>
      </p:sp>
      <p:sp>
        <p:nvSpPr>
          <p:cNvPr id="23" name="AutoShape 23"/>
          <p:cNvSpPr/>
          <p:nvPr/>
        </p:nvSpPr>
        <p:spPr>
          <a:xfrm>
            <a:off x="5430783" y="1028700"/>
            <a:ext cx="7658322" cy="1068930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4" name="TextBox 24"/>
          <p:cNvSpPr txBox="1"/>
          <p:nvPr/>
        </p:nvSpPr>
        <p:spPr>
          <a:xfrm>
            <a:off x="7336779" y="1525065"/>
            <a:ext cx="5618363" cy="355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i="1" spc="115">
                <a:solidFill>
                  <a:srgbClr val="FFFFFF"/>
                </a:solidFill>
                <a:cs typeface="Athiti SemiBold"/>
              </a:rPr>
              <a:t>กลุ่มบริหารทรัพยากรบุคคล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558110" y="1177640"/>
            <a:ext cx="1988832" cy="38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2"/>
              </a:lnSpc>
            </a:pPr>
            <a:r>
              <a:rPr lang="en-US" sz="2800" b="1">
                <a:solidFill>
                  <a:srgbClr val="F8FBF8"/>
                </a:solidFill>
                <a:latin typeface="Athiti SemiBold"/>
              </a:rPr>
              <a:t> </a:t>
            </a:r>
            <a:r>
              <a:rPr lang="en-US" sz="2800" b="1" i="0">
                <a:solidFill>
                  <a:srgbClr val="F8FBF8"/>
                </a:solidFill>
                <a:cs typeface="Athiti SemiBold"/>
              </a:rPr>
              <a:t>ผู้รับผิดชอบ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61216" y="1088207"/>
            <a:ext cx="1988832" cy="38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2"/>
              </a:lnSpc>
            </a:pPr>
            <a:r>
              <a:rPr lang="en-US" sz="2800" b="1">
                <a:solidFill>
                  <a:srgbClr val="F8FBF8"/>
                </a:solidFill>
                <a:latin typeface="Athiti SemiBold"/>
              </a:rPr>
              <a:t> </a:t>
            </a:r>
            <a:r>
              <a:rPr lang="en-US" sz="2800" b="1" i="0">
                <a:solidFill>
                  <a:srgbClr val="F8FBF8"/>
                </a:solidFill>
                <a:cs typeface="Athiti SemiBold"/>
              </a:rPr>
              <a:t>ตารางที่ 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668568" y="1592794"/>
            <a:ext cx="3373132" cy="38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2"/>
              </a:lnSpc>
            </a:pPr>
            <a:r>
              <a:rPr lang="en-US" sz="2800" b="1" i="0">
                <a:solidFill>
                  <a:srgbClr val="F8FBF8"/>
                </a:solidFill>
                <a:cs typeface="Athiti SemiBold"/>
              </a:rPr>
              <a:t>ตารางระบุความเสี่ยง</a:t>
            </a:r>
          </a:p>
        </p:txBody>
      </p:sp>
      <p:sp>
        <p:nvSpPr>
          <p:cNvPr id="28" name="TextBox 28"/>
          <p:cNvSpPr txBox="1"/>
          <p:nvPr/>
        </p:nvSpPr>
        <p:spPr>
          <a:xfrm rot="2700000">
            <a:off x="15077251" y="754291"/>
            <a:ext cx="3665948" cy="1166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44"/>
              </a:lnSpc>
            </a:pPr>
            <a:r>
              <a:rPr lang="en-US" sz="2400" b="1" i="0" spc="69">
                <a:solidFill>
                  <a:srgbClr val="545454"/>
                </a:solidFill>
                <a:cs typeface="Montserrat Classic"/>
              </a:rPr>
              <a:t>ความเสี่ยงการทุจริตในความโปร่งใสของการใช้อำนาจและตำแหน่งหน้าที่</a:t>
            </a:r>
          </a:p>
        </p:txBody>
      </p:sp>
      <p:sp>
        <p:nvSpPr>
          <p:cNvPr id="29" name="AutoShape 29"/>
          <p:cNvSpPr/>
          <p:nvPr/>
        </p:nvSpPr>
        <p:spPr>
          <a:xfrm>
            <a:off x="1755631" y="3744799"/>
            <a:ext cx="6510683" cy="546595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0" name="AutoShape 30"/>
          <p:cNvSpPr/>
          <p:nvPr/>
        </p:nvSpPr>
        <p:spPr>
          <a:xfrm>
            <a:off x="8266315" y="3744605"/>
            <a:ext cx="3733069" cy="54678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1" name="AutoShape 31"/>
          <p:cNvSpPr/>
          <p:nvPr/>
        </p:nvSpPr>
        <p:spPr>
          <a:xfrm>
            <a:off x="11999384" y="3744605"/>
            <a:ext cx="3788054" cy="54678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2" name="AutoShape 32"/>
          <p:cNvSpPr/>
          <p:nvPr/>
        </p:nvSpPr>
        <p:spPr>
          <a:xfrm>
            <a:off x="535881" y="3744799"/>
            <a:ext cx="1219751" cy="546595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3" name="TextBox 33"/>
          <p:cNvSpPr txBox="1"/>
          <p:nvPr/>
        </p:nvSpPr>
        <p:spPr>
          <a:xfrm>
            <a:off x="994998" y="3760193"/>
            <a:ext cx="3015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2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763340" y="3826868"/>
            <a:ext cx="6335439" cy="318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62"/>
              </a:lnSpc>
            </a:pPr>
            <a:r>
              <a:rPr lang="en-US" sz="2100" b="0" i="0" spc="29">
                <a:solidFill>
                  <a:srgbClr val="F8FBF8"/>
                </a:solidFill>
                <a:cs typeface="Montserrat Light"/>
              </a:rPr>
              <a:t>คุณสมบัติของคณะกรรมการ/ผลการพิจารณาที่ไม่เป็นธรรม</a:t>
            </a:r>
          </a:p>
        </p:txBody>
      </p:sp>
      <p:sp>
        <p:nvSpPr>
          <p:cNvPr id="35" name="AutoShape 35"/>
          <p:cNvSpPr/>
          <p:nvPr/>
        </p:nvSpPr>
        <p:spPr>
          <a:xfrm>
            <a:off x="1755631" y="4291588"/>
            <a:ext cx="6510683" cy="546595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6" name="AutoShape 36"/>
          <p:cNvSpPr/>
          <p:nvPr/>
        </p:nvSpPr>
        <p:spPr>
          <a:xfrm>
            <a:off x="8266315" y="4291394"/>
            <a:ext cx="3733069" cy="54678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7" name="AutoShape 37"/>
          <p:cNvSpPr/>
          <p:nvPr/>
        </p:nvSpPr>
        <p:spPr>
          <a:xfrm>
            <a:off x="11999384" y="4291394"/>
            <a:ext cx="3788054" cy="54678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8" name="AutoShape 38"/>
          <p:cNvSpPr/>
          <p:nvPr/>
        </p:nvSpPr>
        <p:spPr>
          <a:xfrm>
            <a:off x="535881" y="4291588"/>
            <a:ext cx="1219751" cy="546595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9" name="TextBox 39"/>
          <p:cNvSpPr txBox="1"/>
          <p:nvPr/>
        </p:nvSpPr>
        <p:spPr>
          <a:xfrm>
            <a:off x="994998" y="4306981"/>
            <a:ext cx="3015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3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763340" y="4373656"/>
            <a:ext cx="6335439" cy="318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62"/>
              </a:lnSpc>
            </a:pPr>
            <a:r>
              <a:rPr lang="en-US" sz="2100" b="0" i="0" spc="29">
                <a:solidFill>
                  <a:srgbClr val="F8FBF8"/>
                </a:solidFill>
                <a:cs typeface="Montserrat Light"/>
              </a:rPr>
              <a:t>ความล่าช้าของการแจ้งข่าวสารภายในหน่วยงาน</a:t>
            </a:r>
          </a:p>
        </p:txBody>
      </p:sp>
      <p:sp>
        <p:nvSpPr>
          <p:cNvPr id="41" name="AutoShape 41"/>
          <p:cNvSpPr/>
          <p:nvPr/>
        </p:nvSpPr>
        <p:spPr>
          <a:xfrm>
            <a:off x="1755631" y="4838376"/>
            <a:ext cx="6510683" cy="546595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2" name="AutoShape 42"/>
          <p:cNvSpPr/>
          <p:nvPr/>
        </p:nvSpPr>
        <p:spPr>
          <a:xfrm>
            <a:off x="8266315" y="4838182"/>
            <a:ext cx="3733069" cy="54678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3" name="AutoShape 43"/>
          <p:cNvSpPr/>
          <p:nvPr/>
        </p:nvSpPr>
        <p:spPr>
          <a:xfrm>
            <a:off x="11999384" y="4838182"/>
            <a:ext cx="3788054" cy="54678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4" name="AutoShape 44"/>
          <p:cNvSpPr/>
          <p:nvPr/>
        </p:nvSpPr>
        <p:spPr>
          <a:xfrm>
            <a:off x="535881" y="4838376"/>
            <a:ext cx="1219751" cy="546595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5" name="TextBox 45"/>
          <p:cNvSpPr txBox="1"/>
          <p:nvPr/>
        </p:nvSpPr>
        <p:spPr>
          <a:xfrm>
            <a:off x="994998" y="4853770"/>
            <a:ext cx="3015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4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763340" y="4920445"/>
            <a:ext cx="6335439" cy="318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62"/>
              </a:lnSpc>
            </a:pPr>
            <a:r>
              <a:rPr lang="en-US" sz="2100" b="0" i="0" spc="29">
                <a:solidFill>
                  <a:srgbClr val="F8FBF8"/>
                </a:solidFill>
                <a:cs typeface="Montserrat Light"/>
              </a:rPr>
              <a:t>ผลงานไม่สอดคล้องกับตำแหน่งที่คัดเลือก</a:t>
            </a:r>
          </a:p>
        </p:txBody>
      </p:sp>
      <p:sp>
        <p:nvSpPr>
          <p:cNvPr id="47" name="AutoShape 47"/>
          <p:cNvSpPr/>
          <p:nvPr/>
        </p:nvSpPr>
        <p:spPr>
          <a:xfrm>
            <a:off x="535881" y="6701488"/>
            <a:ext cx="1219751" cy="890917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8" name="AutoShape 48"/>
          <p:cNvSpPr/>
          <p:nvPr/>
        </p:nvSpPr>
        <p:spPr>
          <a:xfrm>
            <a:off x="1755631" y="7600505"/>
            <a:ext cx="6510683" cy="6195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9" name="AutoShape 49"/>
          <p:cNvSpPr/>
          <p:nvPr/>
        </p:nvSpPr>
        <p:spPr>
          <a:xfrm>
            <a:off x="8266315" y="7601616"/>
            <a:ext cx="1751869" cy="6195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0" name="AutoShape 50"/>
          <p:cNvSpPr/>
          <p:nvPr/>
        </p:nvSpPr>
        <p:spPr>
          <a:xfrm>
            <a:off x="1755631" y="6700377"/>
            <a:ext cx="6510683" cy="89202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1" name="TextBox 51"/>
          <p:cNvSpPr txBox="1"/>
          <p:nvPr/>
        </p:nvSpPr>
        <p:spPr>
          <a:xfrm>
            <a:off x="2762756" y="7010724"/>
            <a:ext cx="378977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โอกาส/ความเสี่ยงการทุจริต</a:t>
            </a:r>
          </a:p>
        </p:txBody>
      </p:sp>
      <p:sp>
        <p:nvSpPr>
          <p:cNvPr id="52" name="AutoShape 52"/>
          <p:cNvSpPr/>
          <p:nvPr/>
        </p:nvSpPr>
        <p:spPr>
          <a:xfrm>
            <a:off x="535881" y="5513295"/>
            <a:ext cx="5788519" cy="1071038"/>
          </a:xfrm>
          <a:prstGeom prst="rect">
            <a:avLst/>
          </a:prstGeom>
          <a:solidFill>
            <a:srgbClr val="D9D9D9">
              <a:alpha val="9803"/>
            </a:srgbClr>
          </a:solidFill>
        </p:spPr>
      </p:sp>
      <p:sp>
        <p:nvSpPr>
          <p:cNvPr id="53" name="AutoShape 53"/>
          <p:cNvSpPr/>
          <p:nvPr/>
        </p:nvSpPr>
        <p:spPr>
          <a:xfrm>
            <a:off x="8266315" y="6701488"/>
            <a:ext cx="1751869" cy="89202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4" name="AutoShape 54"/>
          <p:cNvSpPr/>
          <p:nvPr/>
        </p:nvSpPr>
        <p:spPr>
          <a:xfrm>
            <a:off x="535881" y="7600505"/>
            <a:ext cx="1219751" cy="6195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5" name="TextBox 55"/>
          <p:cNvSpPr txBox="1"/>
          <p:nvPr/>
        </p:nvSpPr>
        <p:spPr>
          <a:xfrm>
            <a:off x="994998" y="7048380"/>
            <a:ext cx="301516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ที่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994998" y="7675965"/>
            <a:ext cx="3015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1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930939" y="7685490"/>
            <a:ext cx="4880767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การรับรู้หลักเกณฑ์การคัดเลือก</a:t>
            </a:r>
          </a:p>
        </p:txBody>
      </p:sp>
      <p:sp>
        <p:nvSpPr>
          <p:cNvPr id="58" name="AutoShape 58"/>
          <p:cNvSpPr/>
          <p:nvPr/>
        </p:nvSpPr>
        <p:spPr>
          <a:xfrm>
            <a:off x="1755631" y="8218414"/>
            <a:ext cx="6510683" cy="621640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9" name="AutoShape 59"/>
          <p:cNvSpPr/>
          <p:nvPr/>
        </p:nvSpPr>
        <p:spPr>
          <a:xfrm>
            <a:off x="8266315" y="8218414"/>
            <a:ext cx="1751869" cy="621640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60" name="AutoShape 60"/>
          <p:cNvSpPr/>
          <p:nvPr/>
        </p:nvSpPr>
        <p:spPr>
          <a:xfrm>
            <a:off x="535881" y="8218414"/>
            <a:ext cx="1219751" cy="621640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61" name="TextBox 61"/>
          <p:cNvSpPr txBox="1"/>
          <p:nvPr/>
        </p:nvSpPr>
        <p:spPr>
          <a:xfrm>
            <a:off x="994998" y="8268157"/>
            <a:ext cx="3015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2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930939" y="8263346"/>
            <a:ext cx="6435188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คุณสมบัติของคณะกรรมการ/ผลการพิจารณาที่ไม่เป็นธรรม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761216" y="5572802"/>
            <a:ext cx="1988832" cy="38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2"/>
              </a:lnSpc>
            </a:pPr>
            <a:r>
              <a:rPr lang="en-US" sz="2800" b="1">
                <a:solidFill>
                  <a:srgbClr val="F8FBF8"/>
                </a:solidFill>
                <a:latin typeface="Athiti SemiBold"/>
              </a:rPr>
              <a:t> </a:t>
            </a:r>
            <a:r>
              <a:rPr lang="en-US" sz="2800" b="1" i="0">
                <a:solidFill>
                  <a:srgbClr val="F8FBF8"/>
                </a:solidFill>
                <a:cs typeface="Athiti SemiBold"/>
              </a:rPr>
              <a:t>ตารางที่ 2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668568" y="6077389"/>
            <a:ext cx="4655832" cy="38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2"/>
              </a:lnSpc>
            </a:pPr>
            <a:r>
              <a:rPr lang="en-US" sz="2800" b="1" i="0">
                <a:solidFill>
                  <a:srgbClr val="F8FBF8"/>
                </a:solidFill>
                <a:cs typeface="Athiti SemiBold"/>
              </a:rPr>
              <a:t>ตารางแสดงสถานะความเสี่ยง</a:t>
            </a:r>
          </a:p>
        </p:txBody>
      </p:sp>
      <p:sp>
        <p:nvSpPr>
          <p:cNvPr id="65" name="AutoShape 65"/>
          <p:cNvSpPr/>
          <p:nvPr/>
        </p:nvSpPr>
        <p:spPr>
          <a:xfrm>
            <a:off x="10018184" y="7602727"/>
            <a:ext cx="1751869" cy="618439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66" name="AutoShape 66"/>
          <p:cNvSpPr/>
          <p:nvPr/>
        </p:nvSpPr>
        <p:spPr>
          <a:xfrm>
            <a:off x="10018184" y="6702600"/>
            <a:ext cx="1751869" cy="89202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67" name="AutoShape 67"/>
          <p:cNvSpPr/>
          <p:nvPr/>
        </p:nvSpPr>
        <p:spPr>
          <a:xfrm>
            <a:off x="10018184" y="8219525"/>
            <a:ext cx="1751869" cy="62052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68" name="AutoShape 68"/>
          <p:cNvSpPr/>
          <p:nvPr/>
        </p:nvSpPr>
        <p:spPr>
          <a:xfrm>
            <a:off x="11770053" y="7602727"/>
            <a:ext cx="1751869" cy="618439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69" name="AutoShape 69"/>
          <p:cNvSpPr/>
          <p:nvPr/>
        </p:nvSpPr>
        <p:spPr>
          <a:xfrm>
            <a:off x="11770053" y="6702600"/>
            <a:ext cx="1751869" cy="89202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70" name="AutoShape 70"/>
          <p:cNvSpPr/>
          <p:nvPr/>
        </p:nvSpPr>
        <p:spPr>
          <a:xfrm>
            <a:off x="11770053" y="8219525"/>
            <a:ext cx="1751869" cy="62052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71" name="AutoShape 71"/>
          <p:cNvSpPr/>
          <p:nvPr/>
        </p:nvSpPr>
        <p:spPr>
          <a:xfrm>
            <a:off x="13521923" y="7602727"/>
            <a:ext cx="1751869" cy="618439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72" name="AutoShape 72"/>
          <p:cNvSpPr/>
          <p:nvPr/>
        </p:nvSpPr>
        <p:spPr>
          <a:xfrm>
            <a:off x="13521923" y="6702600"/>
            <a:ext cx="1751869" cy="89202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73" name="AutoShape 73"/>
          <p:cNvSpPr/>
          <p:nvPr/>
        </p:nvSpPr>
        <p:spPr>
          <a:xfrm>
            <a:off x="13521923" y="8219525"/>
            <a:ext cx="1751869" cy="62052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74" name="TextBox 74"/>
          <p:cNvSpPr txBox="1"/>
          <p:nvPr/>
        </p:nvSpPr>
        <p:spPr>
          <a:xfrm>
            <a:off x="8538955" y="6931444"/>
            <a:ext cx="120659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1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0367755" y="6930332"/>
            <a:ext cx="120659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2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2105115" y="6930332"/>
            <a:ext cx="120659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3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3794563" y="6931444"/>
            <a:ext cx="120659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4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0290824" y="7686602"/>
            <a:ext cx="120659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/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0367755" y="8329152"/>
            <a:ext cx="120659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/</a:t>
            </a:r>
          </a:p>
        </p:txBody>
      </p:sp>
      <p:sp>
        <p:nvSpPr>
          <p:cNvPr id="80" name="AutoShape 80"/>
          <p:cNvSpPr/>
          <p:nvPr/>
        </p:nvSpPr>
        <p:spPr>
          <a:xfrm>
            <a:off x="1755631" y="8840054"/>
            <a:ext cx="6510683" cy="623307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81" name="AutoShape 81"/>
          <p:cNvSpPr/>
          <p:nvPr/>
        </p:nvSpPr>
        <p:spPr>
          <a:xfrm>
            <a:off x="8266315" y="8840054"/>
            <a:ext cx="1751869" cy="623307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82" name="AutoShape 82"/>
          <p:cNvSpPr/>
          <p:nvPr/>
        </p:nvSpPr>
        <p:spPr>
          <a:xfrm>
            <a:off x="535881" y="8840054"/>
            <a:ext cx="1219751" cy="623307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83" name="TextBox 83"/>
          <p:cNvSpPr txBox="1"/>
          <p:nvPr/>
        </p:nvSpPr>
        <p:spPr>
          <a:xfrm>
            <a:off x="1028700" y="8890908"/>
            <a:ext cx="3015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3</a:t>
            </a:r>
          </a:p>
        </p:txBody>
      </p:sp>
      <p:sp>
        <p:nvSpPr>
          <p:cNvPr id="84" name="AutoShape 84"/>
          <p:cNvSpPr/>
          <p:nvPr/>
        </p:nvSpPr>
        <p:spPr>
          <a:xfrm>
            <a:off x="10018184" y="8841165"/>
            <a:ext cx="1751869" cy="622195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85" name="AutoShape 85"/>
          <p:cNvSpPr/>
          <p:nvPr/>
        </p:nvSpPr>
        <p:spPr>
          <a:xfrm>
            <a:off x="11770053" y="8841165"/>
            <a:ext cx="1751869" cy="622195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86" name="AutoShape 86"/>
          <p:cNvSpPr/>
          <p:nvPr/>
        </p:nvSpPr>
        <p:spPr>
          <a:xfrm>
            <a:off x="13521923" y="8841165"/>
            <a:ext cx="1751869" cy="622195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87" name="TextBox 87"/>
          <p:cNvSpPr txBox="1"/>
          <p:nvPr/>
        </p:nvSpPr>
        <p:spPr>
          <a:xfrm>
            <a:off x="13794563" y="8951868"/>
            <a:ext cx="120659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/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1885159" y="8885034"/>
            <a:ext cx="5198267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b="0" i="0" spc="-111">
                <a:solidFill>
                  <a:srgbClr val="F8FBF8"/>
                </a:solidFill>
                <a:cs typeface="Montserrat Light"/>
              </a:rPr>
              <a:t>ความล่าช้าของการแจ้งข่าวสารภายในหน่วยงาน</a:t>
            </a:r>
          </a:p>
        </p:txBody>
      </p:sp>
      <p:sp>
        <p:nvSpPr>
          <p:cNvPr id="89" name="AutoShape 89"/>
          <p:cNvSpPr/>
          <p:nvPr/>
        </p:nvSpPr>
        <p:spPr>
          <a:xfrm>
            <a:off x="1755631" y="9463360"/>
            <a:ext cx="6510683" cy="623307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90" name="AutoShape 90"/>
          <p:cNvSpPr/>
          <p:nvPr/>
        </p:nvSpPr>
        <p:spPr>
          <a:xfrm>
            <a:off x="8266315" y="9463360"/>
            <a:ext cx="1751869" cy="623307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91" name="AutoShape 91"/>
          <p:cNvSpPr/>
          <p:nvPr/>
        </p:nvSpPr>
        <p:spPr>
          <a:xfrm>
            <a:off x="535881" y="9463360"/>
            <a:ext cx="1219751" cy="623307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92" name="TextBox 92"/>
          <p:cNvSpPr txBox="1"/>
          <p:nvPr/>
        </p:nvSpPr>
        <p:spPr>
          <a:xfrm>
            <a:off x="1028700" y="9514214"/>
            <a:ext cx="3015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4</a:t>
            </a:r>
          </a:p>
        </p:txBody>
      </p:sp>
      <p:sp>
        <p:nvSpPr>
          <p:cNvPr id="93" name="AutoShape 93"/>
          <p:cNvSpPr/>
          <p:nvPr/>
        </p:nvSpPr>
        <p:spPr>
          <a:xfrm>
            <a:off x="10018184" y="9464472"/>
            <a:ext cx="1751869" cy="622195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94" name="AutoShape 94"/>
          <p:cNvSpPr/>
          <p:nvPr/>
        </p:nvSpPr>
        <p:spPr>
          <a:xfrm>
            <a:off x="11770053" y="9464472"/>
            <a:ext cx="1751869" cy="622195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95" name="AutoShape 95"/>
          <p:cNvSpPr/>
          <p:nvPr/>
        </p:nvSpPr>
        <p:spPr>
          <a:xfrm>
            <a:off x="13521923" y="9464472"/>
            <a:ext cx="1751869" cy="622195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96" name="TextBox 96"/>
          <p:cNvSpPr txBox="1"/>
          <p:nvPr/>
        </p:nvSpPr>
        <p:spPr>
          <a:xfrm>
            <a:off x="12165103" y="9508341"/>
            <a:ext cx="120659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/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1885159" y="9508341"/>
            <a:ext cx="5198267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b="0" i="0" spc="-111">
                <a:solidFill>
                  <a:srgbClr val="F8FBF8"/>
                </a:solidFill>
                <a:cs typeface="Montserrat Light"/>
              </a:rPr>
              <a:t>ผลงานไม่สอดคล้องกับตำแหน่งที่คัดเลือก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9542666" y="3254138"/>
            <a:ext cx="120659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/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9529555" y="3784180"/>
            <a:ext cx="120659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/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9529555" y="4315321"/>
            <a:ext cx="120659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/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9542666" y="4862110"/>
            <a:ext cx="120659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/</a:t>
            </a:r>
          </a:p>
        </p:txBody>
      </p:sp>
      <p:grpSp>
        <p:nvGrpSpPr>
          <p:cNvPr id="102" name="Group 102"/>
          <p:cNvGrpSpPr/>
          <p:nvPr/>
        </p:nvGrpSpPr>
        <p:grpSpPr>
          <a:xfrm>
            <a:off x="15625129" y="5566798"/>
            <a:ext cx="2271604" cy="2271604"/>
            <a:chOff x="0" y="0"/>
            <a:chExt cx="6350000" cy="6350000"/>
          </a:xfrm>
        </p:grpSpPr>
        <p:sp>
          <p:nvSpPr>
            <p:cNvPr id="103" name="Freeform 10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092BB"/>
            </a:solidFill>
          </p:spPr>
        </p:sp>
      </p:grpSp>
      <p:pic>
        <p:nvPicPr>
          <p:cNvPr id="104" name="Picture 10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125931" y="6067600"/>
            <a:ext cx="1270000" cy="127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4558220" y="0"/>
            <a:ext cx="3847680" cy="3841524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BF8"/>
            </a:solidFill>
          </p:spPr>
        </p:sp>
      </p:grpSp>
      <p:sp>
        <p:nvSpPr>
          <p:cNvPr id="4" name="AutoShape 4"/>
          <p:cNvSpPr/>
          <p:nvPr/>
        </p:nvSpPr>
        <p:spPr>
          <a:xfrm rot="-8100000">
            <a:off x="11217235" y="513695"/>
            <a:ext cx="5610063" cy="33751"/>
          </a:xfrm>
          <a:prstGeom prst="rect">
            <a:avLst/>
          </a:prstGeom>
          <a:solidFill>
            <a:srgbClr val="F8FBF8"/>
          </a:solidFill>
        </p:spPr>
      </p:sp>
      <p:sp>
        <p:nvSpPr>
          <p:cNvPr id="5" name="AutoShape 5"/>
          <p:cNvSpPr/>
          <p:nvPr/>
        </p:nvSpPr>
        <p:spPr>
          <a:xfrm>
            <a:off x="203200" y="3283693"/>
            <a:ext cx="1219751" cy="890917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6" name="AutoShape 6"/>
          <p:cNvSpPr/>
          <p:nvPr/>
        </p:nvSpPr>
        <p:spPr>
          <a:xfrm>
            <a:off x="1422951" y="4182710"/>
            <a:ext cx="5457323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7" name="AutoShape 7"/>
          <p:cNvSpPr/>
          <p:nvPr/>
        </p:nvSpPr>
        <p:spPr>
          <a:xfrm>
            <a:off x="6880274" y="4187716"/>
            <a:ext cx="875935" cy="919345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8" name="AutoShape 8"/>
          <p:cNvSpPr/>
          <p:nvPr/>
        </p:nvSpPr>
        <p:spPr>
          <a:xfrm>
            <a:off x="1422951" y="3282582"/>
            <a:ext cx="5457323" cy="89202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9" name="TextBox 9"/>
          <p:cNvSpPr txBox="1"/>
          <p:nvPr/>
        </p:nvSpPr>
        <p:spPr>
          <a:xfrm>
            <a:off x="2430076" y="3592929"/>
            <a:ext cx="378977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โอกาส/ความเสี่ยงการทุจริต</a:t>
            </a:r>
          </a:p>
        </p:txBody>
      </p:sp>
      <p:sp>
        <p:nvSpPr>
          <p:cNvPr id="10" name="AutoShape 10"/>
          <p:cNvSpPr/>
          <p:nvPr/>
        </p:nvSpPr>
        <p:spPr>
          <a:xfrm>
            <a:off x="203200" y="2095500"/>
            <a:ext cx="5788519" cy="1071038"/>
          </a:xfrm>
          <a:prstGeom prst="rect">
            <a:avLst/>
          </a:prstGeom>
          <a:solidFill>
            <a:srgbClr val="D9D9D9">
              <a:alpha val="9803"/>
            </a:srgbClr>
          </a:solidFill>
        </p:spPr>
      </p:sp>
      <p:sp>
        <p:nvSpPr>
          <p:cNvPr id="11" name="AutoShape 11"/>
          <p:cNvSpPr/>
          <p:nvPr/>
        </p:nvSpPr>
        <p:spPr>
          <a:xfrm>
            <a:off x="6880274" y="3278580"/>
            <a:ext cx="4379673" cy="446014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2" name="AutoShape 12"/>
          <p:cNvSpPr/>
          <p:nvPr/>
        </p:nvSpPr>
        <p:spPr>
          <a:xfrm>
            <a:off x="203200" y="4182710"/>
            <a:ext cx="1219751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3" name="TextBox 13"/>
          <p:cNvSpPr txBox="1"/>
          <p:nvPr/>
        </p:nvSpPr>
        <p:spPr>
          <a:xfrm>
            <a:off x="662317" y="3630585"/>
            <a:ext cx="301516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ที่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62317" y="4340499"/>
            <a:ext cx="3015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1</a:t>
            </a:r>
          </a:p>
        </p:txBody>
      </p:sp>
      <p:sp>
        <p:nvSpPr>
          <p:cNvPr id="15" name="AutoShape 15"/>
          <p:cNvSpPr/>
          <p:nvPr/>
        </p:nvSpPr>
        <p:spPr>
          <a:xfrm>
            <a:off x="1422951" y="5107061"/>
            <a:ext cx="5457323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6" name="AutoShape 16"/>
          <p:cNvSpPr/>
          <p:nvPr/>
        </p:nvSpPr>
        <p:spPr>
          <a:xfrm>
            <a:off x="6880274" y="5107061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7" name="AutoShape 17"/>
          <p:cNvSpPr/>
          <p:nvPr/>
        </p:nvSpPr>
        <p:spPr>
          <a:xfrm>
            <a:off x="203200" y="5107061"/>
            <a:ext cx="1219751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8" name="TextBox 18"/>
          <p:cNvSpPr txBox="1"/>
          <p:nvPr/>
        </p:nvSpPr>
        <p:spPr>
          <a:xfrm>
            <a:off x="662317" y="5264850"/>
            <a:ext cx="3015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28535" y="2155007"/>
            <a:ext cx="1988832" cy="38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2"/>
              </a:lnSpc>
            </a:pPr>
            <a:r>
              <a:rPr lang="en-US" sz="2800" b="1">
                <a:solidFill>
                  <a:srgbClr val="F8FBF8"/>
                </a:solidFill>
                <a:latin typeface="Athiti SemiBold"/>
              </a:rPr>
              <a:t> </a:t>
            </a:r>
            <a:r>
              <a:rPr lang="en-US" sz="2800" b="1" i="0">
                <a:solidFill>
                  <a:srgbClr val="F8FBF8"/>
                </a:solidFill>
                <a:cs typeface="Athiti SemiBold"/>
              </a:rPr>
              <a:t>ตารางที่ 3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35887" y="2659594"/>
            <a:ext cx="4655832" cy="38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2"/>
              </a:lnSpc>
            </a:pPr>
            <a:r>
              <a:rPr lang="en-US" sz="2800" b="1" i="0">
                <a:solidFill>
                  <a:srgbClr val="F8FBF8"/>
                </a:solidFill>
                <a:cs typeface="Athiti SemiBold"/>
              </a:rPr>
              <a:t>ตารางเมทริกส์ระดับความเสี่ยง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996156" y="3310545"/>
            <a:ext cx="413267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ระดับความจำเป็นของการเฝ้าระวัง</a:t>
            </a:r>
          </a:p>
        </p:txBody>
      </p:sp>
      <p:sp>
        <p:nvSpPr>
          <p:cNvPr id="22" name="AutoShape 22"/>
          <p:cNvSpPr/>
          <p:nvPr/>
        </p:nvSpPr>
        <p:spPr>
          <a:xfrm>
            <a:off x="7756208" y="4185787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3" name="AutoShape 23"/>
          <p:cNvSpPr/>
          <p:nvPr/>
        </p:nvSpPr>
        <p:spPr>
          <a:xfrm>
            <a:off x="8632143" y="4185787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4" name="AutoShape 24"/>
          <p:cNvSpPr/>
          <p:nvPr/>
        </p:nvSpPr>
        <p:spPr>
          <a:xfrm>
            <a:off x="9508078" y="4185787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5" name="AutoShape 25"/>
          <p:cNvSpPr/>
          <p:nvPr/>
        </p:nvSpPr>
        <p:spPr>
          <a:xfrm>
            <a:off x="10384012" y="4185787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6" name="AutoShape 26"/>
          <p:cNvSpPr/>
          <p:nvPr/>
        </p:nvSpPr>
        <p:spPr>
          <a:xfrm>
            <a:off x="7756208" y="5107061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7" name="AutoShape 27"/>
          <p:cNvSpPr/>
          <p:nvPr/>
        </p:nvSpPr>
        <p:spPr>
          <a:xfrm>
            <a:off x="8632143" y="5107061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8" name="AutoShape 28"/>
          <p:cNvSpPr/>
          <p:nvPr/>
        </p:nvSpPr>
        <p:spPr>
          <a:xfrm>
            <a:off x="9508078" y="5107061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9" name="AutoShape 29"/>
          <p:cNvSpPr/>
          <p:nvPr/>
        </p:nvSpPr>
        <p:spPr>
          <a:xfrm>
            <a:off x="10384012" y="5107061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0" name="AutoShape 30"/>
          <p:cNvSpPr/>
          <p:nvPr/>
        </p:nvSpPr>
        <p:spPr>
          <a:xfrm>
            <a:off x="11259947" y="4187716"/>
            <a:ext cx="875935" cy="919345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1" name="AutoShape 31"/>
          <p:cNvSpPr/>
          <p:nvPr/>
        </p:nvSpPr>
        <p:spPr>
          <a:xfrm>
            <a:off x="11259947" y="5107061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2" name="AutoShape 32"/>
          <p:cNvSpPr/>
          <p:nvPr/>
        </p:nvSpPr>
        <p:spPr>
          <a:xfrm>
            <a:off x="12135882" y="4185787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3" name="AutoShape 33"/>
          <p:cNvSpPr/>
          <p:nvPr/>
        </p:nvSpPr>
        <p:spPr>
          <a:xfrm>
            <a:off x="13011816" y="4185787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4" name="AutoShape 34"/>
          <p:cNvSpPr/>
          <p:nvPr/>
        </p:nvSpPr>
        <p:spPr>
          <a:xfrm>
            <a:off x="13887751" y="4185787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5" name="AutoShape 35"/>
          <p:cNvSpPr/>
          <p:nvPr/>
        </p:nvSpPr>
        <p:spPr>
          <a:xfrm>
            <a:off x="14763686" y="4185787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6" name="AutoShape 36"/>
          <p:cNvSpPr/>
          <p:nvPr/>
        </p:nvSpPr>
        <p:spPr>
          <a:xfrm>
            <a:off x="12135882" y="5107061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7" name="AutoShape 37"/>
          <p:cNvSpPr/>
          <p:nvPr/>
        </p:nvSpPr>
        <p:spPr>
          <a:xfrm>
            <a:off x="13011816" y="5107061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8" name="AutoShape 38"/>
          <p:cNvSpPr/>
          <p:nvPr/>
        </p:nvSpPr>
        <p:spPr>
          <a:xfrm>
            <a:off x="13887751" y="5107061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9" name="AutoShape 39"/>
          <p:cNvSpPr/>
          <p:nvPr/>
        </p:nvSpPr>
        <p:spPr>
          <a:xfrm>
            <a:off x="14763686" y="5107061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0" name="AutoShape 40"/>
          <p:cNvSpPr/>
          <p:nvPr/>
        </p:nvSpPr>
        <p:spPr>
          <a:xfrm>
            <a:off x="15639621" y="4185787"/>
            <a:ext cx="21405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1" name="AutoShape 41"/>
          <p:cNvSpPr/>
          <p:nvPr/>
        </p:nvSpPr>
        <p:spPr>
          <a:xfrm>
            <a:off x="15639621" y="5110137"/>
            <a:ext cx="21405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2" name="AutoShape 42"/>
          <p:cNvSpPr/>
          <p:nvPr/>
        </p:nvSpPr>
        <p:spPr>
          <a:xfrm>
            <a:off x="6880274" y="3730547"/>
            <a:ext cx="875935" cy="457169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3" name="AutoShape 43"/>
          <p:cNvSpPr/>
          <p:nvPr/>
        </p:nvSpPr>
        <p:spPr>
          <a:xfrm>
            <a:off x="7756208" y="3728617"/>
            <a:ext cx="875935" cy="457169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4" name="AutoShape 44"/>
          <p:cNvSpPr/>
          <p:nvPr/>
        </p:nvSpPr>
        <p:spPr>
          <a:xfrm>
            <a:off x="8632143" y="3728617"/>
            <a:ext cx="875935" cy="457169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5" name="AutoShape 45"/>
          <p:cNvSpPr/>
          <p:nvPr/>
        </p:nvSpPr>
        <p:spPr>
          <a:xfrm>
            <a:off x="9508078" y="3728617"/>
            <a:ext cx="875935" cy="457169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6" name="AutoShape 46"/>
          <p:cNvSpPr/>
          <p:nvPr/>
        </p:nvSpPr>
        <p:spPr>
          <a:xfrm>
            <a:off x="10384012" y="3730547"/>
            <a:ext cx="875935" cy="455240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7" name="AutoShape 47"/>
          <p:cNvSpPr/>
          <p:nvPr/>
        </p:nvSpPr>
        <p:spPr>
          <a:xfrm>
            <a:off x="11259947" y="3730547"/>
            <a:ext cx="875935" cy="457169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8" name="AutoShape 48"/>
          <p:cNvSpPr/>
          <p:nvPr/>
        </p:nvSpPr>
        <p:spPr>
          <a:xfrm>
            <a:off x="12135882" y="3730547"/>
            <a:ext cx="875935" cy="457169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9" name="AutoShape 49"/>
          <p:cNvSpPr/>
          <p:nvPr/>
        </p:nvSpPr>
        <p:spPr>
          <a:xfrm>
            <a:off x="13011816" y="3730547"/>
            <a:ext cx="875935" cy="457169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0" name="AutoShape 50"/>
          <p:cNvSpPr/>
          <p:nvPr/>
        </p:nvSpPr>
        <p:spPr>
          <a:xfrm>
            <a:off x="13887751" y="3730547"/>
            <a:ext cx="875935" cy="457169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1" name="AutoShape 51"/>
          <p:cNvSpPr/>
          <p:nvPr/>
        </p:nvSpPr>
        <p:spPr>
          <a:xfrm>
            <a:off x="14763686" y="3728453"/>
            <a:ext cx="875935" cy="459263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2" name="AutoShape 52"/>
          <p:cNvSpPr/>
          <p:nvPr/>
        </p:nvSpPr>
        <p:spPr>
          <a:xfrm>
            <a:off x="15639621" y="3278580"/>
            <a:ext cx="2140535" cy="909136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3" name="AutoShape 53"/>
          <p:cNvSpPr/>
          <p:nvPr/>
        </p:nvSpPr>
        <p:spPr>
          <a:xfrm>
            <a:off x="11259947" y="3284533"/>
            <a:ext cx="4379673" cy="446014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4" name="TextBox 54"/>
          <p:cNvSpPr txBox="1"/>
          <p:nvPr/>
        </p:nvSpPr>
        <p:spPr>
          <a:xfrm>
            <a:off x="7103566" y="3752949"/>
            <a:ext cx="42935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1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7979501" y="3740032"/>
            <a:ext cx="42935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2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8855436" y="3752949"/>
            <a:ext cx="42935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3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9731370" y="3740032"/>
            <a:ext cx="42935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4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0607305" y="3752949"/>
            <a:ext cx="42935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5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1383449" y="3290370"/>
            <a:ext cx="413267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ระดับความรุนแรงของผลกระทบ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1479521" y="3740032"/>
            <a:ext cx="42935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1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2359174" y="3752949"/>
            <a:ext cx="42935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2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3235109" y="3752949"/>
            <a:ext cx="42935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3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14111044" y="3752949"/>
            <a:ext cx="42935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4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4986978" y="3752949"/>
            <a:ext cx="42935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5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5639621" y="3393888"/>
            <a:ext cx="2044424" cy="630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1"/>
              </a:lnSpc>
            </a:pPr>
            <a:r>
              <a:rPr lang="en-US" sz="1700" b="0" i="0" spc="17">
                <a:solidFill>
                  <a:srgbClr val="F8FBF8"/>
                </a:solidFill>
                <a:cs typeface="Montserrat Light"/>
              </a:rPr>
              <a:t>ค่าความเสี่ยง</a:t>
            </a:r>
          </a:p>
          <a:p>
            <a:pPr algn="ctr">
              <a:lnSpc>
                <a:spcPts val="2551"/>
              </a:lnSpc>
            </a:pPr>
            <a:r>
              <a:rPr lang="en-US" sz="1700" b="0" i="0" spc="17">
                <a:solidFill>
                  <a:srgbClr val="F8FBF8"/>
                </a:solidFill>
                <a:cs typeface="Montserrat Light"/>
              </a:rPr>
              <a:t>รวม X รุนแรง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0440118" y="4350024"/>
            <a:ext cx="763723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/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7812314" y="5409204"/>
            <a:ext cx="763723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/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4819792" y="4430792"/>
            <a:ext cx="763723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/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14819792" y="5409204"/>
            <a:ext cx="763723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/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16419992" y="4350024"/>
            <a:ext cx="763723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25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16419992" y="5409204"/>
            <a:ext cx="763723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10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1622329" y="4430792"/>
            <a:ext cx="5058567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ความล่าช้าของการแจ้งข่าวสารภายในหน่วยงาน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1711229" y="5409204"/>
            <a:ext cx="4880767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ผลงานไม่สอดคล้องกับตำแหน่งที่คัดเลือก</a:t>
            </a:r>
          </a:p>
        </p:txBody>
      </p:sp>
      <p:sp>
        <p:nvSpPr>
          <p:cNvPr id="74" name="TextBox 74"/>
          <p:cNvSpPr txBox="1"/>
          <p:nvPr/>
        </p:nvSpPr>
        <p:spPr>
          <a:xfrm rot="2700000">
            <a:off x="15077251" y="754291"/>
            <a:ext cx="3665948" cy="1166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44"/>
              </a:lnSpc>
            </a:pPr>
            <a:r>
              <a:rPr lang="en-US" sz="2400" b="1" i="0" spc="69">
                <a:solidFill>
                  <a:srgbClr val="545454"/>
                </a:solidFill>
                <a:cs typeface="Montserrat Classic"/>
              </a:rPr>
              <a:t>ความเสี่ยงการทุจริตในความโปร่งใสของการใช้อำนาจและตำแหน่งหน้าที่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24534" y="698735"/>
            <a:ext cx="13863217" cy="648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0"/>
              </a:lnSpc>
            </a:pPr>
            <a:r>
              <a:rPr lang="en-US" sz="4000" b="1" i="0" spc="-240">
                <a:solidFill>
                  <a:srgbClr val="FFFFFF"/>
                </a:solidFill>
                <a:cs typeface="Montserrat Classic"/>
              </a:rPr>
              <a:t>กระบวนงาน การคัดเลือกบุคคลเพื่อแต่งตั้งให้ดำรงตำแหน่งระดับสูงขึ้น</a:t>
            </a:r>
          </a:p>
        </p:txBody>
      </p:sp>
      <p:grpSp>
        <p:nvGrpSpPr>
          <p:cNvPr id="76" name="Group 76"/>
          <p:cNvGrpSpPr/>
          <p:nvPr/>
        </p:nvGrpSpPr>
        <p:grpSpPr>
          <a:xfrm>
            <a:off x="15639621" y="6455798"/>
            <a:ext cx="2271604" cy="2271604"/>
            <a:chOff x="0" y="0"/>
            <a:chExt cx="6350000" cy="6350000"/>
          </a:xfrm>
        </p:grpSpPr>
        <p:sp>
          <p:nvSpPr>
            <p:cNvPr id="77" name="Freeform 7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092BB"/>
            </a:solidFill>
          </p:spPr>
        </p:sp>
      </p:grpSp>
      <p:pic>
        <p:nvPicPr>
          <p:cNvPr id="78" name="Picture 7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140423" y="6956600"/>
            <a:ext cx="1270000" cy="1270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4558220" y="0"/>
            <a:ext cx="3847680" cy="3841524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BF8"/>
            </a:solidFill>
          </p:spPr>
        </p:sp>
      </p:grpSp>
      <p:sp>
        <p:nvSpPr>
          <p:cNvPr id="4" name="AutoShape 4"/>
          <p:cNvSpPr/>
          <p:nvPr/>
        </p:nvSpPr>
        <p:spPr>
          <a:xfrm rot="-8100000">
            <a:off x="11892998" y="614074"/>
            <a:ext cx="5610063" cy="33751"/>
          </a:xfrm>
          <a:prstGeom prst="rect">
            <a:avLst/>
          </a:prstGeom>
          <a:solidFill>
            <a:srgbClr val="F8FBF8"/>
          </a:solidFill>
        </p:spPr>
      </p:sp>
      <p:sp>
        <p:nvSpPr>
          <p:cNvPr id="5" name="AutoShape 5"/>
          <p:cNvSpPr/>
          <p:nvPr/>
        </p:nvSpPr>
        <p:spPr>
          <a:xfrm>
            <a:off x="462819" y="3211628"/>
            <a:ext cx="16796481" cy="1541583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6" name="TextBox 6"/>
          <p:cNvSpPr txBox="1"/>
          <p:nvPr/>
        </p:nvSpPr>
        <p:spPr>
          <a:xfrm>
            <a:off x="618712" y="3546174"/>
            <a:ext cx="3072880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b="0" i="0" spc="264">
                <a:solidFill>
                  <a:srgbClr val="F8FBF8"/>
                </a:solidFill>
                <a:cs typeface="Montserrat Classic"/>
              </a:rPr>
              <a:t>รูปแบบพฤติกรรมความเสี่ยงการทุจริต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993775" y="3730007"/>
            <a:ext cx="12699644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cs typeface="Montserrat Light"/>
              </a:rPr>
              <a:t>ผลการคัดเลือกบุคลากรให้ดำรงตำแหน่งระดับสูงขึ้นที่ไม่เป็นธรรม</a:t>
            </a:r>
          </a:p>
        </p:txBody>
      </p:sp>
      <p:sp>
        <p:nvSpPr>
          <p:cNvPr id="8" name="AutoShape 8"/>
          <p:cNvSpPr/>
          <p:nvPr/>
        </p:nvSpPr>
        <p:spPr>
          <a:xfrm>
            <a:off x="462819" y="4933321"/>
            <a:ext cx="16796481" cy="4886227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9" name="TextBox 9"/>
          <p:cNvSpPr txBox="1"/>
          <p:nvPr/>
        </p:nvSpPr>
        <p:spPr>
          <a:xfrm>
            <a:off x="663154" y="6620756"/>
            <a:ext cx="2983997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b="0" i="0" spc="264">
                <a:solidFill>
                  <a:srgbClr val="F8FBF8"/>
                </a:solidFill>
                <a:cs typeface="Montserrat Classic"/>
              </a:rPr>
              <a:t>มาตรการป้องกัน การทุจริต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94503" y="5475429"/>
            <a:ext cx="9933113" cy="79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1661" lvl="1" indent="-180831">
              <a:lnSpc>
                <a:spcPts val="3285"/>
              </a:lnSpc>
              <a:buFont typeface="Arial"/>
              <a:buChar char="•"/>
            </a:pPr>
            <a:r>
              <a:rPr lang="en-US" sz="2190" b="0" i="0" spc="21">
                <a:solidFill>
                  <a:srgbClr val="F8FBF8"/>
                </a:solidFill>
                <a:cs typeface="Montserrat Light"/>
              </a:rPr>
              <a:t>จัดทำข้อมูลเปรียบเทียบประวัติและสมรรถนะผู้เข้ารับการสรรหาเพื่อเป็นเหตุผลในการตัดสินใจที่ถูกต้อง เป็นธรรม โปร่งใส และสามารถตรวจสอบได้</a:t>
            </a:r>
          </a:p>
        </p:txBody>
      </p:sp>
      <p:sp>
        <p:nvSpPr>
          <p:cNvPr id="11" name="AutoShape 11"/>
          <p:cNvSpPr/>
          <p:nvPr/>
        </p:nvSpPr>
        <p:spPr>
          <a:xfrm>
            <a:off x="8736241" y="1537193"/>
            <a:ext cx="3692697" cy="1349372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2" name="TextBox 12"/>
          <p:cNvSpPr txBox="1"/>
          <p:nvPr/>
        </p:nvSpPr>
        <p:spPr>
          <a:xfrm>
            <a:off x="8993487" y="1682667"/>
            <a:ext cx="3435451" cy="38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2"/>
              </a:lnSpc>
            </a:pPr>
            <a:r>
              <a:rPr lang="en-US" sz="2800" b="1">
                <a:solidFill>
                  <a:srgbClr val="F8FBF8"/>
                </a:solidFill>
                <a:latin typeface="Athiti SemiBold"/>
              </a:rPr>
              <a:t> </a:t>
            </a:r>
            <a:r>
              <a:rPr lang="en-US" sz="2800" b="1" i="0">
                <a:solidFill>
                  <a:srgbClr val="F8FBF8"/>
                </a:solidFill>
                <a:cs typeface="Athiti SemiBold"/>
              </a:rPr>
              <a:t>ระยะเวลาดำเนินการ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252206" y="2239760"/>
            <a:ext cx="3040627" cy="38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2"/>
              </a:lnSpc>
            </a:pPr>
            <a:r>
              <a:rPr lang="en-US" sz="2800" b="1">
                <a:solidFill>
                  <a:srgbClr val="F8FBF8"/>
                </a:solidFill>
                <a:latin typeface="Athiti SemiBold"/>
              </a:rPr>
              <a:t> </a:t>
            </a:r>
            <a:r>
              <a:rPr lang="en-US" sz="2800" b="1" i="0">
                <a:solidFill>
                  <a:srgbClr val="F8FBF8"/>
                </a:solidFill>
                <a:cs typeface="Athiti SemiBold"/>
              </a:rPr>
              <a:t>ต.ค. 61 – ก.ย. 62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993775" y="6560459"/>
            <a:ext cx="10037493" cy="382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85"/>
              </a:lnSpc>
            </a:pPr>
            <a:r>
              <a:rPr lang="en-US" sz="2190" b="0" i="0" spc="21">
                <a:solidFill>
                  <a:srgbClr val="F8FBF8"/>
                </a:solidFill>
                <a:latin typeface="Montserrat Light"/>
              </a:rPr>
              <a:t>2. จัดทำข้อมูลเปรียบเทียบผลงานที่มีความสัมพันธ์และเกี่ยวข้องกับตำแหน่งที่จะแต่งตั้ง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974740" y="7319284"/>
            <a:ext cx="9008793" cy="1609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85"/>
              </a:lnSpc>
            </a:pPr>
            <a:r>
              <a:rPr lang="en-US" sz="2190" b="0" i="0" spc="21">
                <a:solidFill>
                  <a:srgbClr val="F8FBF8"/>
                </a:solidFill>
                <a:latin typeface="Montserrat Light"/>
              </a:rPr>
              <a:t>3. จัดให้มีระบบการบริหารและพัฒนาทรัพยากรบุคคลอย่างเหมาะสมและเป็นธรรม เพื่อการเข้าสู่ ตำแหน่ง เช่น การวางแผนสืบทอดตำแหน่ง (Succession Plan) เส้นทางการเจริญเติบโต (Career Path) ฯลฯมาใช้เป็นข้อกำหนดหลักเกณฑ์ในการแต่งตั้งหรือเลื่อนตำแหน่ง</a:t>
            </a:r>
          </a:p>
        </p:txBody>
      </p:sp>
      <p:sp>
        <p:nvSpPr>
          <p:cNvPr id="16" name="TextBox 16"/>
          <p:cNvSpPr txBox="1"/>
          <p:nvPr/>
        </p:nvSpPr>
        <p:spPr>
          <a:xfrm rot="2700000">
            <a:off x="15077251" y="754291"/>
            <a:ext cx="3665948" cy="1166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44"/>
              </a:lnSpc>
            </a:pPr>
            <a:r>
              <a:rPr lang="en-US" sz="2400" b="1" i="0" spc="69">
                <a:solidFill>
                  <a:srgbClr val="545454"/>
                </a:solidFill>
                <a:cs typeface="Montserrat Classic"/>
              </a:rPr>
              <a:t>ความเสี่ยงการทุจริตในความโปร่งใสของการใช้อำนาจและตำแหน่งหน้าที่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0" y="583325"/>
            <a:ext cx="13863217" cy="648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0"/>
              </a:lnSpc>
            </a:pPr>
            <a:r>
              <a:rPr lang="en-US" sz="4000" b="1" i="0" spc="-240">
                <a:solidFill>
                  <a:srgbClr val="FFFFFF"/>
                </a:solidFill>
                <a:cs typeface="Montserrat Classic"/>
              </a:rPr>
              <a:t>กระบวนงาน การคัดเลือกบุคคลเพื่อแต่งตั้งให้ดำรงตำแหน่งระดับสูงขึ้น</a:t>
            </a:r>
          </a:p>
        </p:txBody>
      </p:sp>
      <p:sp>
        <p:nvSpPr>
          <p:cNvPr id="18" name="AutoShape 18"/>
          <p:cNvSpPr/>
          <p:nvPr/>
        </p:nvSpPr>
        <p:spPr>
          <a:xfrm>
            <a:off x="462819" y="1677414"/>
            <a:ext cx="8016186" cy="1068930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9" name="TextBox 19"/>
          <p:cNvSpPr txBox="1"/>
          <p:nvPr/>
        </p:nvSpPr>
        <p:spPr>
          <a:xfrm>
            <a:off x="2726679" y="2164254"/>
            <a:ext cx="5618363" cy="400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b="1" i="1" spc="132">
                <a:solidFill>
                  <a:srgbClr val="FFFFFF"/>
                </a:solidFill>
                <a:cs typeface="Athiti SemiBold"/>
              </a:rPr>
              <a:t>กลุ่มบริหารทรัพยากรบุคคล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48010" y="1826354"/>
            <a:ext cx="1988832" cy="38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2"/>
              </a:lnSpc>
            </a:pPr>
            <a:r>
              <a:rPr lang="en-US" sz="2800" b="1">
                <a:solidFill>
                  <a:srgbClr val="F8FBF8"/>
                </a:solidFill>
                <a:latin typeface="Athiti SemiBold"/>
              </a:rPr>
              <a:t> </a:t>
            </a:r>
            <a:r>
              <a:rPr lang="en-US" sz="2800" b="1" i="0">
                <a:solidFill>
                  <a:srgbClr val="F8FBF8"/>
                </a:solidFill>
                <a:cs typeface="Athiti SemiBold"/>
              </a:rPr>
              <a:t>ผู้รับผิดชอบ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4489327" y="5566798"/>
            <a:ext cx="2271604" cy="2271604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092BB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90129" y="6067600"/>
            <a:ext cx="1270000" cy="1270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4558220" y="-194"/>
            <a:ext cx="3847680" cy="3841524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BF8"/>
            </a:solidFill>
          </p:spPr>
        </p:sp>
      </p:grpSp>
      <p:sp>
        <p:nvSpPr>
          <p:cNvPr id="4" name="AutoShape 4"/>
          <p:cNvSpPr/>
          <p:nvPr/>
        </p:nvSpPr>
        <p:spPr>
          <a:xfrm rot="-8100000">
            <a:off x="11217235" y="513695"/>
            <a:ext cx="5610063" cy="33751"/>
          </a:xfrm>
          <a:prstGeom prst="rect">
            <a:avLst/>
          </a:prstGeom>
          <a:solidFill>
            <a:srgbClr val="F8FBF8"/>
          </a:solidFill>
        </p:spPr>
      </p:sp>
      <p:sp>
        <p:nvSpPr>
          <p:cNvPr id="5" name="AutoShape 5"/>
          <p:cNvSpPr/>
          <p:nvPr/>
        </p:nvSpPr>
        <p:spPr>
          <a:xfrm>
            <a:off x="535881" y="2213791"/>
            <a:ext cx="1219751" cy="890917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6" name="AutoShape 6"/>
          <p:cNvSpPr/>
          <p:nvPr/>
        </p:nvSpPr>
        <p:spPr>
          <a:xfrm>
            <a:off x="1755631" y="3112807"/>
            <a:ext cx="6510683" cy="717002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7" name="AutoShape 7"/>
          <p:cNvSpPr/>
          <p:nvPr/>
        </p:nvSpPr>
        <p:spPr>
          <a:xfrm>
            <a:off x="8266315" y="3112613"/>
            <a:ext cx="3733069" cy="717196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8" name="AutoShape 8"/>
          <p:cNvSpPr/>
          <p:nvPr/>
        </p:nvSpPr>
        <p:spPr>
          <a:xfrm>
            <a:off x="1755631" y="2212679"/>
            <a:ext cx="6510683" cy="89202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9" name="TextBox 9"/>
          <p:cNvSpPr txBox="1"/>
          <p:nvPr/>
        </p:nvSpPr>
        <p:spPr>
          <a:xfrm>
            <a:off x="2762756" y="2523026"/>
            <a:ext cx="378977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โอกาส/ความเสี่ยงการทุจริต</a:t>
            </a:r>
          </a:p>
        </p:txBody>
      </p:sp>
      <p:sp>
        <p:nvSpPr>
          <p:cNvPr id="10" name="AutoShape 10"/>
          <p:cNvSpPr/>
          <p:nvPr/>
        </p:nvSpPr>
        <p:spPr>
          <a:xfrm>
            <a:off x="11999384" y="3112613"/>
            <a:ext cx="3788054" cy="717196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1" name="TextBox 11"/>
          <p:cNvSpPr txBox="1"/>
          <p:nvPr/>
        </p:nvSpPr>
        <p:spPr>
          <a:xfrm>
            <a:off x="0" y="182273"/>
            <a:ext cx="13863217" cy="648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0"/>
              </a:lnSpc>
            </a:pPr>
            <a:r>
              <a:rPr lang="en-US" sz="4000" b="1" i="0" spc="-240">
                <a:solidFill>
                  <a:srgbClr val="FFFFFF"/>
                </a:solidFill>
                <a:cs typeface="Montserrat Classic"/>
              </a:rPr>
              <a:t>กระบวนงาน การจัดสรรและการเบิกจ่ายงบประมาณประจำปี</a:t>
            </a:r>
          </a:p>
        </p:txBody>
      </p:sp>
      <p:sp>
        <p:nvSpPr>
          <p:cNvPr id="12" name="AutoShape 12"/>
          <p:cNvSpPr/>
          <p:nvPr/>
        </p:nvSpPr>
        <p:spPr>
          <a:xfrm>
            <a:off x="535881" y="1028700"/>
            <a:ext cx="4795238" cy="1071038"/>
          </a:xfrm>
          <a:prstGeom prst="rect">
            <a:avLst/>
          </a:prstGeom>
          <a:solidFill>
            <a:srgbClr val="D9D9D9">
              <a:alpha val="9803"/>
            </a:srgbClr>
          </a:solidFill>
        </p:spPr>
      </p:sp>
      <p:sp>
        <p:nvSpPr>
          <p:cNvPr id="13" name="AutoShape 13"/>
          <p:cNvSpPr/>
          <p:nvPr/>
        </p:nvSpPr>
        <p:spPr>
          <a:xfrm>
            <a:off x="8266315" y="2212485"/>
            <a:ext cx="7521124" cy="47642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4" name="AutoShape 14"/>
          <p:cNvSpPr/>
          <p:nvPr/>
        </p:nvSpPr>
        <p:spPr>
          <a:xfrm>
            <a:off x="535881" y="3112807"/>
            <a:ext cx="1219751" cy="717002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5" name="AutoShape 15"/>
          <p:cNvSpPr/>
          <p:nvPr/>
        </p:nvSpPr>
        <p:spPr>
          <a:xfrm>
            <a:off x="8266315" y="2688913"/>
            <a:ext cx="3733069" cy="41560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6" name="AutoShape 16"/>
          <p:cNvSpPr/>
          <p:nvPr/>
        </p:nvSpPr>
        <p:spPr>
          <a:xfrm>
            <a:off x="11999384" y="2688913"/>
            <a:ext cx="3788054" cy="41560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7" name="TextBox 17"/>
          <p:cNvSpPr txBox="1"/>
          <p:nvPr/>
        </p:nvSpPr>
        <p:spPr>
          <a:xfrm>
            <a:off x="10352696" y="2254529"/>
            <a:ext cx="378977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ประเภทความเสี่ยงการทุจริต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530211" y="2670125"/>
            <a:ext cx="3205277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Known Factor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165103" y="2697695"/>
            <a:ext cx="3205277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Unknown Factor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94998" y="2560682"/>
            <a:ext cx="301516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ที่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94998" y="3128201"/>
            <a:ext cx="3015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803297" y="3194876"/>
            <a:ext cx="6255526" cy="634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9"/>
              </a:lnSpc>
            </a:pPr>
            <a:r>
              <a:rPr lang="en-US" sz="2073" b="0" i="0" spc="29">
                <a:solidFill>
                  <a:srgbClr val="F8FBF8"/>
                </a:solidFill>
                <a:cs typeface="Montserrat Light"/>
              </a:rPr>
              <a:t>การจัดสรรงบประมาณประจำปีให้หน่วยงานที่ไม่เป็นธรรม</a:t>
            </a:r>
          </a:p>
          <a:p>
            <a:pPr>
              <a:lnSpc>
                <a:spcPts val="2529"/>
              </a:lnSpc>
            </a:pPr>
            <a:r>
              <a:rPr lang="en-US" sz="2073" b="0" i="0" spc="29">
                <a:solidFill>
                  <a:srgbClr val="F8FBF8"/>
                </a:solidFill>
                <a:cs typeface="Montserrat Light"/>
              </a:rPr>
              <a:t>มีความเหลื่อมล้ำด้านงบประมาณและทรัพยากร</a:t>
            </a:r>
          </a:p>
        </p:txBody>
      </p:sp>
      <p:sp>
        <p:nvSpPr>
          <p:cNvPr id="23" name="AutoShape 23"/>
          <p:cNvSpPr/>
          <p:nvPr/>
        </p:nvSpPr>
        <p:spPr>
          <a:xfrm>
            <a:off x="5430783" y="1028700"/>
            <a:ext cx="7658322" cy="1068930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4" name="TextBox 24"/>
          <p:cNvSpPr txBox="1"/>
          <p:nvPr/>
        </p:nvSpPr>
        <p:spPr>
          <a:xfrm>
            <a:off x="7336779" y="1515540"/>
            <a:ext cx="5618363" cy="400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b="1" i="1" spc="132">
                <a:solidFill>
                  <a:srgbClr val="FFFFFF"/>
                </a:solidFill>
                <a:cs typeface="Athiti SemiBold"/>
              </a:rPr>
              <a:t>สำนักบริหาร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558110" y="1177640"/>
            <a:ext cx="1988832" cy="38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2"/>
              </a:lnSpc>
            </a:pPr>
            <a:r>
              <a:rPr lang="en-US" sz="2800" b="1">
                <a:solidFill>
                  <a:srgbClr val="F8FBF8"/>
                </a:solidFill>
                <a:latin typeface="Athiti SemiBold"/>
              </a:rPr>
              <a:t> </a:t>
            </a:r>
            <a:r>
              <a:rPr lang="en-US" sz="2800" b="1" i="0">
                <a:solidFill>
                  <a:srgbClr val="F8FBF8"/>
                </a:solidFill>
                <a:cs typeface="Athiti SemiBold"/>
              </a:rPr>
              <a:t>ผู้รับผิดชอบ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61216" y="1088207"/>
            <a:ext cx="1988832" cy="38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2"/>
              </a:lnSpc>
            </a:pPr>
            <a:r>
              <a:rPr lang="en-US" sz="2800" b="1">
                <a:solidFill>
                  <a:srgbClr val="F8FBF8"/>
                </a:solidFill>
                <a:latin typeface="Athiti SemiBold"/>
              </a:rPr>
              <a:t> </a:t>
            </a:r>
            <a:r>
              <a:rPr lang="en-US" sz="2800" b="1" i="0">
                <a:solidFill>
                  <a:srgbClr val="F8FBF8"/>
                </a:solidFill>
                <a:cs typeface="Athiti SemiBold"/>
              </a:rPr>
              <a:t>ตารางที่ 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668568" y="1592794"/>
            <a:ext cx="3373132" cy="38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2"/>
              </a:lnSpc>
            </a:pPr>
            <a:r>
              <a:rPr lang="en-US" sz="2800" b="1" i="0">
                <a:solidFill>
                  <a:srgbClr val="F8FBF8"/>
                </a:solidFill>
                <a:cs typeface="Athiti SemiBold"/>
              </a:rPr>
              <a:t>ตารางระบุความเสี่ยง</a:t>
            </a:r>
          </a:p>
        </p:txBody>
      </p:sp>
      <p:sp>
        <p:nvSpPr>
          <p:cNvPr id="28" name="TextBox 28"/>
          <p:cNvSpPr txBox="1"/>
          <p:nvPr/>
        </p:nvSpPr>
        <p:spPr>
          <a:xfrm rot="2700000">
            <a:off x="15058045" y="669251"/>
            <a:ext cx="3665948" cy="1361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1"/>
              </a:lnSpc>
            </a:pPr>
            <a:r>
              <a:rPr lang="en-US" sz="2100" b="1" i="0" spc="60">
                <a:solidFill>
                  <a:srgbClr val="545454"/>
                </a:solidFill>
                <a:cs typeface="Montserrat Classic"/>
              </a:rPr>
              <a:t>ความเสี่ยงการทุจริต </a:t>
            </a:r>
          </a:p>
          <a:p>
            <a:pPr algn="ctr">
              <a:lnSpc>
                <a:spcPts val="2751"/>
              </a:lnSpc>
            </a:pPr>
            <a:r>
              <a:rPr lang="en-US" sz="2100" b="1" i="0" spc="60">
                <a:solidFill>
                  <a:srgbClr val="545454"/>
                </a:solidFill>
                <a:cs typeface="Montserrat Classic"/>
              </a:rPr>
              <a:t>ในความโปร่งใสของการใช้จ่ายงบประมาณและการบริหารจัดการทรัพยากรภาครัฐ</a:t>
            </a:r>
          </a:p>
        </p:txBody>
      </p:sp>
      <p:sp>
        <p:nvSpPr>
          <p:cNvPr id="29" name="AutoShape 29"/>
          <p:cNvSpPr/>
          <p:nvPr/>
        </p:nvSpPr>
        <p:spPr>
          <a:xfrm>
            <a:off x="1755631" y="3830003"/>
            <a:ext cx="6510683" cy="546595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0" name="AutoShape 30"/>
          <p:cNvSpPr/>
          <p:nvPr/>
        </p:nvSpPr>
        <p:spPr>
          <a:xfrm>
            <a:off x="8266315" y="3829809"/>
            <a:ext cx="3733069" cy="54678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1" name="AutoShape 31"/>
          <p:cNvSpPr/>
          <p:nvPr/>
        </p:nvSpPr>
        <p:spPr>
          <a:xfrm>
            <a:off x="11999384" y="3829809"/>
            <a:ext cx="3788054" cy="54678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2" name="AutoShape 32"/>
          <p:cNvSpPr/>
          <p:nvPr/>
        </p:nvSpPr>
        <p:spPr>
          <a:xfrm>
            <a:off x="535881" y="3830003"/>
            <a:ext cx="1219751" cy="546595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3" name="TextBox 33"/>
          <p:cNvSpPr txBox="1"/>
          <p:nvPr/>
        </p:nvSpPr>
        <p:spPr>
          <a:xfrm>
            <a:off x="994998" y="3845397"/>
            <a:ext cx="3015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2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763340" y="3912072"/>
            <a:ext cx="6335439" cy="318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62"/>
              </a:lnSpc>
            </a:pPr>
            <a:r>
              <a:rPr lang="en-US" sz="2100" b="0" i="0" spc="29">
                <a:solidFill>
                  <a:srgbClr val="F8FBF8"/>
                </a:solidFill>
                <a:cs typeface="Montserrat Light"/>
              </a:rPr>
              <a:t>การเบิกจ่ายงบประมาณไม่เป็นไปตามระเบียบ</a:t>
            </a:r>
          </a:p>
        </p:txBody>
      </p:sp>
      <p:sp>
        <p:nvSpPr>
          <p:cNvPr id="35" name="AutoShape 35"/>
          <p:cNvSpPr/>
          <p:nvPr/>
        </p:nvSpPr>
        <p:spPr>
          <a:xfrm>
            <a:off x="1755631" y="4376791"/>
            <a:ext cx="6510683" cy="546595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6" name="AutoShape 36"/>
          <p:cNvSpPr/>
          <p:nvPr/>
        </p:nvSpPr>
        <p:spPr>
          <a:xfrm>
            <a:off x="8266315" y="4376597"/>
            <a:ext cx="3733069" cy="54678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7" name="AutoShape 37"/>
          <p:cNvSpPr/>
          <p:nvPr/>
        </p:nvSpPr>
        <p:spPr>
          <a:xfrm>
            <a:off x="11999384" y="4376597"/>
            <a:ext cx="3788054" cy="54678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8" name="AutoShape 38"/>
          <p:cNvSpPr/>
          <p:nvPr/>
        </p:nvSpPr>
        <p:spPr>
          <a:xfrm>
            <a:off x="535881" y="4376791"/>
            <a:ext cx="1219751" cy="546595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9" name="TextBox 39"/>
          <p:cNvSpPr txBox="1"/>
          <p:nvPr/>
        </p:nvSpPr>
        <p:spPr>
          <a:xfrm>
            <a:off x="994998" y="4392185"/>
            <a:ext cx="3015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3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763340" y="4458860"/>
            <a:ext cx="6335439" cy="318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62"/>
              </a:lnSpc>
            </a:pPr>
            <a:r>
              <a:rPr lang="en-US" sz="2100" b="0" i="0" spc="29">
                <a:solidFill>
                  <a:srgbClr val="F8FBF8"/>
                </a:solidFill>
                <a:cs typeface="Montserrat Light"/>
              </a:rPr>
              <a:t>การจัดซื้อจัดจ้างไม่เป็นไปตามระเบียบ</a:t>
            </a:r>
          </a:p>
        </p:txBody>
      </p:sp>
      <p:sp>
        <p:nvSpPr>
          <p:cNvPr id="41" name="AutoShape 41"/>
          <p:cNvSpPr/>
          <p:nvPr/>
        </p:nvSpPr>
        <p:spPr>
          <a:xfrm>
            <a:off x="1755631" y="4923580"/>
            <a:ext cx="6510683" cy="546595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2" name="AutoShape 42"/>
          <p:cNvSpPr/>
          <p:nvPr/>
        </p:nvSpPr>
        <p:spPr>
          <a:xfrm>
            <a:off x="8266315" y="4923386"/>
            <a:ext cx="3733069" cy="54678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3" name="AutoShape 43"/>
          <p:cNvSpPr/>
          <p:nvPr/>
        </p:nvSpPr>
        <p:spPr>
          <a:xfrm>
            <a:off x="11999384" y="4923386"/>
            <a:ext cx="3788054" cy="54678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4" name="AutoShape 44"/>
          <p:cNvSpPr/>
          <p:nvPr/>
        </p:nvSpPr>
        <p:spPr>
          <a:xfrm>
            <a:off x="535881" y="4923580"/>
            <a:ext cx="1219751" cy="546595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5" name="TextBox 45"/>
          <p:cNvSpPr txBox="1"/>
          <p:nvPr/>
        </p:nvSpPr>
        <p:spPr>
          <a:xfrm>
            <a:off x="994998" y="4938973"/>
            <a:ext cx="3015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4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763340" y="5005648"/>
            <a:ext cx="6335439" cy="318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62"/>
              </a:lnSpc>
            </a:pPr>
            <a:r>
              <a:rPr lang="en-US" sz="2100" b="0" i="0" spc="29">
                <a:solidFill>
                  <a:srgbClr val="F8FBF8"/>
                </a:solidFill>
                <a:cs typeface="Montserrat Light"/>
              </a:rPr>
              <a:t>การทุจริต/ใช้อำนาจหน้าที่เรียกรับผลประโยชน์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9542666" y="3168934"/>
            <a:ext cx="120659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/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9529555" y="3869383"/>
            <a:ext cx="120659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/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9529555" y="4400525"/>
            <a:ext cx="120659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/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9542666" y="4947314"/>
            <a:ext cx="120659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/</a:t>
            </a:r>
          </a:p>
        </p:txBody>
      </p:sp>
      <p:grpSp>
        <p:nvGrpSpPr>
          <p:cNvPr id="51" name="Group 51"/>
          <p:cNvGrpSpPr/>
          <p:nvPr/>
        </p:nvGrpSpPr>
        <p:grpSpPr>
          <a:xfrm>
            <a:off x="16017656" y="3386104"/>
            <a:ext cx="2271604" cy="2271604"/>
            <a:chOff x="0" y="0"/>
            <a:chExt cx="6350000" cy="6350000"/>
          </a:xfrm>
        </p:grpSpPr>
        <p:sp>
          <p:nvSpPr>
            <p:cNvPr id="52" name="Freeform 5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092BB"/>
            </a:solidFill>
          </p:spPr>
        </p:sp>
      </p:grpSp>
      <p:sp>
        <p:nvSpPr>
          <p:cNvPr id="53" name="AutoShape 53"/>
          <p:cNvSpPr/>
          <p:nvPr/>
        </p:nvSpPr>
        <p:spPr>
          <a:xfrm>
            <a:off x="539575" y="6670392"/>
            <a:ext cx="1219751" cy="890917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4" name="AutoShape 54"/>
          <p:cNvSpPr/>
          <p:nvPr/>
        </p:nvSpPr>
        <p:spPr>
          <a:xfrm>
            <a:off x="1759326" y="7569409"/>
            <a:ext cx="7826041" cy="755876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5" name="AutoShape 55"/>
          <p:cNvSpPr/>
          <p:nvPr/>
        </p:nvSpPr>
        <p:spPr>
          <a:xfrm>
            <a:off x="9585366" y="7570520"/>
            <a:ext cx="1751869" cy="753653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6" name="AutoShape 56"/>
          <p:cNvSpPr/>
          <p:nvPr/>
        </p:nvSpPr>
        <p:spPr>
          <a:xfrm>
            <a:off x="1759326" y="6669281"/>
            <a:ext cx="7826041" cy="89202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7" name="TextBox 57"/>
          <p:cNvSpPr txBox="1"/>
          <p:nvPr/>
        </p:nvSpPr>
        <p:spPr>
          <a:xfrm>
            <a:off x="2766451" y="6979628"/>
            <a:ext cx="378977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โอกาส/ความเสี่ยงการทุจริต</a:t>
            </a:r>
          </a:p>
        </p:txBody>
      </p:sp>
      <p:sp>
        <p:nvSpPr>
          <p:cNvPr id="58" name="AutoShape 58"/>
          <p:cNvSpPr/>
          <p:nvPr/>
        </p:nvSpPr>
        <p:spPr>
          <a:xfrm>
            <a:off x="9585366" y="6670392"/>
            <a:ext cx="1751869" cy="89202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9" name="AutoShape 59"/>
          <p:cNvSpPr/>
          <p:nvPr/>
        </p:nvSpPr>
        <p:spPr>
          <a:xfrm>
            <a:off x="539575" y="7569409"/>
            <a:ext cx="1219751" cy="755876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60" name="TextBox 60"/>
          <p:cNvSpPr txBox="1"/>
          <p:nvPr/>
        </p:nvSpPr>
        <p:spPr>
          <a:xfrm>
            <a:off x="1888853" y="7514481"/>
            <a:ext cx="7471567" cy="777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b="0" i="0" spc="-42">
                <a:solidFill>
                  <a:srgbClr val="F8FBF8"/>
                </a:solidFill>
                <a:cs typeface="Montserrat Light"/>
              </a:rPr>
              <a:t>การจัดสรรงบประมาณประจำปีให้หน่วยงานที่ไม่เป็นธรรมมีความเหลื่อมล้ำด้านงบประมาณและทรัพยากร</a:t>
            </a:r>
          </a:p>
        </p:txBody>
      </p:sp>
      <p:sp>
        <p:nvSpPr>
          <p:cNvPr id="61" name="AutoShape 61"/>
          <p:cNvSpPr/>
          <p:nvPr/>
        </p:nvSpPr>
        <p:spPr>
          <a:xfrm>
            <a:off x="1759326" y="8324173"/>
            <a:ext cx="7826041" cy="621640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62" name="AutoShape 62"/>
          <p:cNvSpPr/>
          <p:nvPr/>
        </p:nvSpPr>
        <p:spPr>
          <a:xfrm>
            <a:off x="9585366" y="8324173"/>
            <a:ext cx="1751869" cy="621640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63" name="AutoShape 63"/>
          <p:cNvSpPr/>
          <p:nvPr/>
        </p:nvSpPr>
        <p:spPr>
          <a:xfrm>
            <a:off x="539575" y="8324173"/>
            <a:ext cx="1219751" cy="621640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64" name="TextBox 64"/>
          <p:cNvSpPr txBox="1"/>
          <p:nvPr/>
        </p:nvSpPr>
        <p:spPr>
          <a:xfrm>
            <a:off x="1934633" y="8369106"/>
            <a:ext cx="6435188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การเบิกจ่ายงบประมาณไม่เป็นไปตามระเบียบ</a:t>
            </a:r>
          </a:p>
        </p:txBody>
      </p:sp>
      <p:sp>
        <p:nvSpPr>
          <p:cNvPr id="65" name="AutoShape 65"/>
          <p:cNvSpPr/>
          <p:nvPr/>
        </p:nvSpPr>
        <p:spPr>
          <a:xfrm>
            <a:off x="11337236" y="7571631"/>
            <a:ext cx="1751869" cy="752542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66" name="AutoShape 66"/>
          <p:cNvSpPr/>
          <p:nvPr/>
        </p:nvSpPr>
        <p:spPr>
          <a:xfrm>
            <a:off x="11337236" y="6671503"/>
            <a:ext cx="1751869" cy="89202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67" name="AutoShape 67"/>
          <p:cNvSpPr/>
          <p:nvPr/>
        </p:nvSpPr>
        <p:spPr>
          <a:xfrm>
            <a:off x="11337236" y="8325285"/>
            <a:ext cx="1751869" cy="62052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68" name="AutoShape 68"/>
          <p:cNvSpPr/>
          <p:nvPr/>
        </p:nvSpPr>
        <p:spPr>
          <a:xfrm>
            <a:off x="13089105" y="7571631"/>
            <a:ext cx="1751869" cy="752542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69" name="AutoShape 69"/>
          <p:cNvSpPr/>
          <p:nvPr/>
        </p:nvSpPr>
        <p:spPr>
          <a:xfrm>
            <a:off x="13089105" y="6671503"/>
            <a:ext cx="1751869" cy="89202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70" name="AutoShape 70"/>
          <p:cNvSpPr/>
          <p:nvPr/>
        </p:nvSpPr>
        <p:spPr>
          <a:xfrm>
            <a:off x="13089105" y="8325285"/>
            <a:ext cx="1751869" cy="62052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71" name="AutoShape 71"/>
          <p:cNvSpPr/>
          <p:nvPr/>
        </p:nvSpPr>
        <p:spPr>
          <a:xfrm>
            <a:off x="14840974" y="7571631"/>
            <a:ext cx="1751869" cy="752542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72" name="AutoShape 72"/>
          <p:cNvSpPr/>
          <p:nvPr/>
        </p:nvSpPr>
        <p:spPr>
          <a:xfrm>
            <a:off x="14840974" y="6671503"/>
            <a:ext cx="1751869" cy="89202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73" name="AutoShape 73"/>
          <p:cNvSpPr/>
          <p:nvPr/>
        </p:nvSpPr>
        <p:spPr>
          <a:xfrm>
            <a:off x="14840974" y="8325285"/>
            <a:ext cx="1751869" cy="62052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74" name="TextBox 74"/>
          <p:cNvSpPr txBox="1"/>
          <p:nvPr/>
        </p:nvSpPr>
        <p:spPr>
          <a:xfrm>
            <a:off x="9858006" y="6900348"/>
            <a:ext cx="120659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1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1686806" y="6899236"/>
            <a:ext cx="120659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2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3424166" y="6899236"/>
            <a:ext cx="120659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3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5113614" y="6900348"/>
            <a:ext cx="120659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4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1609876" y="7655505"/>
            <a:ext cx="120659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/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1686806" y="8434911"/>
            <a:ext cx="120659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/</a:t>
            </a:r>
          </a:p>
        </p:txBody>
      </p:sp>
      <p:sp>
        <p:nvSpPr>
          <p:cNvPr id="80" name="AutoShape 80"/>
          <p:cNvSpPr/>
          <p:nvPr/>
        </p:nvSpPr>
        <p:spPr>
          <a:xfrm>
            <a:off x="1759326" y="8945813"/>
            <a:ext cx="7826041" cy="623307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81" name="AutoShape 81"/>
          <p:cNvSpPr/>
          <p:nvPr/>
        </p:nvSpPr>
        <p:spPr>
          <a:xfrm>
            <a:off x="9585366" y="8945813"/>
            <a:ext cx="1751869" cy="623307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82" name="AutoShape 82"/>
          <p:cNvSpPr/>
          <p:nvPr/>
        </p:nvSpPr>
        <p:spPr>
          <a:xfrm>
            <a:off x="539575" y="8945813"/>
            <a:ext cx="1219751" cy="623307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83" name="AutoShape 83"/>
          <p:cNvSpPr/>
          <p:nvPr/>
        </p:nvSpPr>
        <p:spPr>
          <a:xfrm>
            <a:off x="11337236" y="8946924"/>
            <a:ext cx="1751869" cy="622195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84" name="AutoShape 84"/>
          <p:cNvSpPr/>
          <p:nvPr/>
        </p:nvSpPr>
        <p:spPr>
          <a:xfrm>
            <a:off x="13089105" y="8946924"/>
            <a:ext cx="1751869" cy="622195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85" name="AutoShape 85"/>
          <p:cNvSpPr/>
          <p:nvPr/>
        </p:nvSpPr>
        <p:spPr>
          <a:xfrm>
            <a:off x="14840974" y="8946924"/>
            <a:ext cx="1751869" cy="622195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86" name="TextBox 86"/>
          <p:cNvSpPr txBox="1"/>
          <p:nvPr/>
        </p:nvSpPr>
        <p:spPr>
          <a:xfrm>
            <a:off x="13418971" y="9042229"/>
            <a:ext cx="120659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/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1888853" y="8990794"/>
            <a:ext cx="5198267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b="0" i="0" spc="-111">
                <a:solidFill>
                  <a:srgbClr val="F8FBF8"/>
                </a:solidFill>
                <a:cs typeface="Montserrat Light"/>
              </a:rPr>
              <a:t>การจัดซื้อจัดจ้างไม่เป็นไปตามระเบียบ</a:t>
            </a:r>
          </a:p>
        </p:txBody>
      </p:sp>
      <p:sp>
        <p:nvSpPr>
          <p:cNvPr id="88" name="AutoShape 88"/>
          <p:cNvSpPr/>
          <p:nvPr/>
        </p:nvSpPr>
        <p:spPr>
          <a:xfrm>
            <a:off x="1759326" y="9569120"/>
            <a:ext cx="7826041" cy="623307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89" name="AutoShape 89"/>
          <p:cNvSpPr/>
          <p:nvPr/>
        </p:nvSpPr>
        <p:spPr>
          <a:xfrm>
            <a:off x="9585366" y="9569120"/>
            <a:ext cx="1751869" cy="623307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90" name="AutoShape 90"/>
          <p:cNvSpPr/>
          <p:nvPr/>
        </p:nvSpPr>
        <p:spPr>
          <a:xfrm>
            <a:off x="539575" y="9569120"/>
            <a:ext cx="1219751" cy="623307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91" name="AutoShape 91"/>
          <p:cNvSpPr/>
          <p:nvPr/>
        </p:nvSpPr>
        <p:spPr>
          <a:xfrm>
            <a:off x="11337236" y="9570231"/>
            <a:ext cx="1751869" cy="622195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92" name="AutoShape 92"/>
          <p:cNvSpPr/>
          <p:nvPr/>
        </p:nvSpPr>
        <p:spPr>
          <a:xfrm>
            <a:off x="13089105" y="9570231"/>
            <a:ext cx="1751869" cy="622195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93" name="AutoShape 93"/>
          <p:cNvSpPr/>
          <p:nvPr/>
        </p:nvSpPr>
        <p:spPr>
          <a:xfrm>
            <a:off x="14840974" y="9570231"/>
            <a:ext cx="1751869" cy="622195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94" name="TextBox 94"/>
          <p:cNvSpPr txBox="1"/>
          <p:nvPr/>
        </p:nvSpPr>
        <p:spPr>
          <a:xfrm>
            <a:off x="13484155" y="9614100"/>
            <a:ext cx="120659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/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888853" y="9614100"/>
            <a:ext cx="5198267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b="0" i="0" spc="-111">
                <a:solidFill>
                  <a:srgbClr val="F8FBF8"/>
                </a:solidFill>
                <a:cs typeface="Montserrat Light"/>
              </a:rPr>
              <a:t>การทุจริต/ใช้อำนาจหน้าที่เรียกรับผลประโยชน์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011849" y="6979628"/>
            <a:ext cx="301516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ที่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994998" y="7594545"/>
            <a:ext cx="3015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1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1011849" y="8308146"/>
            <a:ext cx="3015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2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994998" y="8981269"/>
            <a:ext cx="3015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3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994998" y="9553140"/>
            <a:ext cx="3015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4</a:t>
            </a:r>
          </a:p>
        </p:txBody>
      </p:sp>
      <p:sp>
        <p:nvSpPr>
          <p:cNvPr id="101" name="AutoShape 101"/>
          <p:cNvSpPr/>
          <p:nvPr/>
        </p:nvSpPr>
        <p:spPr>
          <a:xfrm>
            <a:off x="539575" y="5566798"/>
            <a:ext cx="5788519" cy="1071038"/>
          </a:xfrm>
          <a:prstGeom prst="rect">
            <a:avLst/>
          </a:prstGeom>
          <a:solidFill>
            <a:srgbClr val="D9D9D9">
              <a:alpha val="9803"/>
            </a:srgbClr>
          </a:solidFill>
        </p:spPr>
      </p:sp>
      <p:sp>
        <p:nvSpPr>
          <p:cNvPr id="102" name="TextBox 102"/>
          <p:cNvSpPr txBox="1"/>
          <p:nvPr/>
        </p:nvSpPr>
        <p:spPr>
          <a:xfrm>
            <a:off x="764910" y="5626304"/>
            <a:ext cx="1988832" cy="38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2"/>
              </a:lnSpc>
            </a:pPr>
            <a:r>
              <a:rPr lang="en-US" sz="2800" b="1">
                <a:solidFill>
                  <a:srgbClr val="F8FBF8"/>
                </a:solidFill>
                <a:latin typeface="Athiti SemiBold"/>
              </a:rPr>
              <a:t> </a:t>
            </a:r>
            <a:r>
              <a:rPr lang="en-US" sz="2800" b="1" i="0">
                <a:solidFill>
                  <a:srgbClr val="F8FBF8"/>
                </a:solidFill>
                <a:cs typeface="Athiti SemiBold"/>
              </a:rPr>
              <a:t>ตารางที่ 2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1672262" y="6130892"/>
            <a:ext cx="4655832" cy="38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2"/>
              </a:lnSpc>
            </a:pPr>
            <a:r>
              <a:rPr lang="en-US" sz="2800" b="1" i="0">
                <a:solidFill>
                  <a:srgbClr val="F8FBF8"/>
                </a:solidFill>
                <a:cs typeface="Athiti SemiBold"/>
              </a:rPr>
              <a:t>ตารางแสดงสถานะความเสี่ยง</a:t>
            </a:r>
          </a:p>
        </p:txBody>
      </p:sp>
      <p:pic>
        <p:nvPicPr>
          <p:cNvPr id="104" name="Picture 10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394106" y="3805800"/>
            <a:ext cx="1518704" cy="151870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4478041" y="-37109"/>
            <a:ext cx="3847680" cy="3841524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BF8"/>
            </a:solidFill>
          </p:spPr>
        </p:sp>
      </p:grpSp>
      <p:sp>
        <p:nvSpPr>
          <p:cNvPr id="4" name="AutoShape 4"/>
          <p:cNvSpPr/>
          <p:nvPr/>
        </p:nvSpPr>
        <p:spPr>
          <a:xfrm rot="-8100000">
            <a:off x="11242635" y="526395"/>
            <a:ext cx="5610063" cy="33751"/>
          </a:xfrm>
          <a:prstGeom prst="rect">
            <a:avLst/>
          </a:prstGeom>
          <a:solidFill>
            <a:srgbClr val="F8FBF8"/>
          </a:solidFill>
        </p:spPr>
      </p:sp>
      <p:sp>
        <p:nvSpPr>
          <p:cNvPr id="5" name="AutoShape 5"/>
          <p:cNvSpPr/>
          <p:nvPr/>
        </p:nvSpPr>
        <p:spPr>
          <a:xfrm>
            <a:off x="355522" y="3931393"/>
            <a:ext cx="1219751" cy="890917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6" name="AutoShape 6"/>
          <p:cNvSpPr/>
          <p:nvPr/>
        </p:nvSpPr>
        <p:spPr>
          <a:xfrm>
            <a:off x="1575273" y="4830410"/>
            <a:ext cx="5457323" cy="1270327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7" name="AutoShape 7"/>
          <p:cNvSpPr/>
          <p:nvPr/>
        </p:nvSpPr>
        <p:spPr>
          <a:xfrm>
            <a:off x="7032596" y="4835416"/>
            <a:ext cx="875935" cy="126532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8" name="AutoShape 8"/>
          <p:cNvSpPr/>
          <p:nvPr/>
        </p:nvSpPr>
        <p:spPr>
          <a:xfrm>
            <a:off x="1575273" y="3930282"/>
            <a:ext cx="5457323" cy="89202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9" name="TextBox 9"/>
          <p:cNvSpPr txBox="1"/>
          <p:nvPr/>
        </p:nvSpPr>
        <p:spPr>
          <a:xfrm>
            <a:off x="2582398" y="4240629"/>
            <a:ext cx="378977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โอกาส/ความเสี่ยงการทุจริต</a:t>
            </a:r>
          </a:p>
        </p:txBody>
      </p:sp>
      <p:sp>
        <p:nvSpPr>
          <p:cNvPr id="10" name="AutoShape 10"/>
          <p:cNvSpPr/>
          <p:nvPr/>
        </p:nvSpPr>
        <p:spPr>
          <a:xfrm>
            <a:off x="355522" y="2279356"/>
            <a:ext cx="5788519" cy="1071038"/>
          </a:xfrm>
          <a:prstGeom prst="rect">
            <a:avLst/>
          </a:prstGeom>
          <a:solidFill>
            <a:srgbClr val="D9D9D9">
              <a:alpha val="9803"/>
            </a:srgbClr>
          </a:solidFill>
        </p:spPr>
      </p:sp>
      <p:sp>
        <p:nvSpPr>
          <p:cNvPr id="11" name="AutoShape 11"/>
          <p:cNvSpPr/>
          <p:nvPr/>
        </p:nvSpPr>
        <p:spPr>
          <a:xfrm>
            <a:off x="7032596" y="3926280"/>
            <a:ext cx="4379673" cy="446014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2" name="AutoShape 12"/>
          <p:cNvSpPr/>
          <p:nvPr/>
        </p:nvSpPr>
        <p:spPr>
          <a:xfrm>
            <a:off x="355522" y="4830410"/>
            <a:ext cx="1219751" cy="1270327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3" name="TextBox 13"/>
          <p:cNvSpPr txBox="1"/>
          <p:nvPr/>
        </p:nvSpPr>
        <p:spPr>
          <a:xfrm>
            <a:off x="814639" y="4278285"/>
            <a:ext cx="301516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ที่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14639" y="4988199"/>
            <a:ext cx="3015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1</a:t>
            </a:r>
          </a:p>
        </p:txBody>
      </p:sp>
      <p:sp>
        <p:nvSpPr>
          <p:cNvPr id="15" name="AutoShape 15"/>
          <p:cNvSpPr/>
          <p:nvPr/>
        </p:nvSpPr>
        <p:spPr>
          <a:xfrm>
            <a:off x="1575273" y="6097661"/>
            <a:ext cx="5457323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6" name="AutoShape 16"/>
          <p:cNvSpPr/>
          <p:nvPr/>
        </p:nvSpPr>
        <p:spPr>
          <a:xfrm>
            <a:off x="7032596" y="6097661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7" name="AutoShape 17"/>
          <p:cNvSpPr/>
          <p:nvPr/>
        </p:nvSpPr>
        <p:spPr>
          <a:xfrm>
            <a:off x="355522" y="6097661"/>
            <a:ext cx="1219751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8" name="TextBox 18"/>
          <p:cNvSpPr txBox="1"/>
          <p:nvPr/>
        </p:nvSpPr>
        <p:spPr>
          <a:xfrm>
            <a:off x="814639" y="6255450"/>
            <a:ext cx="3015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80857" y="2338862"/>
            <a:ext cx="1988832" cy="38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2"/>
              </a:lnSpc>
            </a:pPr>
            <a:r>
              <a:rPr lang="en-US" sz="2800" b="1">
                <a:solidFill>
                  <a:srgbClr val="F8FBF8"/>
                </a:solidFill>
                <a:latin typeface="Athiti SemiBold"/>
              </a:rPr>
              <a:t> </a:t>
            </a:r>
            <a:r>
              <a:rPr lang="en-US" sz="2800" b="1" i="0">
                <a:solidFill>
                  <a:srgbClr val="F8FBF8"/>
                </a:solidFill>
                <a:cs typeface="Athiti SemiBold"/>
              </a:rPr>
              <a:t>ตารางที่ 3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88210" y="2843450"/>
            <a:ext cx="4655832" cy="38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2"/>
              </a:lnSpc>
            </a:pPr>
            <a:r>
              <a:rPr lang="en-US" sz="2800" b="1" i="0">
                <a:solidFill>
                  <a:srgbClr val="F8FBF8"/>
                </a:solidFill>
                <a:cs typeface="Athiti SemiBold"/>
              </a:rPr>
              <a:t>ตารางเมทริกส์ระดับความเสี่ยง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148478" y="3958245"/>
            <a:ext cx="413267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ระดับความจำเป็นของการเฝ้าระวัง</a:t>
            </a:r>
          </a:p>
        </p:txBody>
      </p:sp>
      <p:sp>
        <p:nvSpPr>
          <p:cNvPr id="22" name="AutoShape 22"/>
          <p:cNvSpPr/>
          <p:nvPr/>
        </p:nvSpPr>
        <p:spPr>
          <a:xfrm>
            <a:off x="7908531" y="4833487"/>
            <a:ext cx="875935" cy="12672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3" name="AutoShape 23"/>
          <p:cNvSpPr/>
          <p:nvPr/>
        </p:nvSpPr>
        <p:spPr>
          <a:xfrm>
            <a:off x="8784465" y="4833487"/>
            <a:ext cx="875935" cy="12672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4" name="AutoShape 24"/>
          <p:cNvSpPr/>
          <p:nvPr/>
        </p:nvSpPr>
        <p:spPr>
          <a:xfrm>
            <a:off x="9660400" y="4833487"/>
            <a:ext cx="875935" cy="1264174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5" name="AutoShape 25"/>
          <p:cNvSpPr/>
          <p:nvPr/>
        </p:nvSpPr>
        <p:spPr>
          <a:xfrm>
            <a:off x="10536335" y="4833487"/>
            <a:ext cx="875935" cy="1264174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6" name="AutoShape 26"/>
          <p:cNvSpPr/>
          <p:nvPr/>
        </p:nvSpPr>
        <p:spPr>
          <a:xfrm>
            <a:off x="7908531" y="6097661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7" name="AutoShape 27"/>
          <p:cNvSpPr/>
          <p:nvPr/>
        </p:nvSpPr>
        <p:spPr>
          <a:xfrm>
            <a:off x="8784465" y="6097661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8" name="AutoShape 28"/>
          <p:cNvSpPr/>
          <p:nvPr/>
        </p:nvSpPr>
        <p:spPr>
          <a:xfrm>
            <a:off x="9660400" y="6097661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9" name="AutoShape 29"/>
          <p:cNvSpPr/>
          <p:nvPr/>
        </p:nvSpPr>
        <p:spPr>
          <a:xfrm>
            <a:off x="10536335" y="6097661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0" name="AutoShape 30"/>
          <p:cNvSpPr/>
          <p:nvPr/>
        </p:nvSpPr>
        <p:spPr>
          <a:xfrm>
            <a:off x="11412269" y="4835416"/>
            <a:ext cx="875935" cy="1262245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1" name="AutoShape 31"/>
          <p:cNvSpPr/>
          <p:nvPr/>
        </p:nvSpPr>
        <p:spPr>
          <a:xfrm>
            <a:off x="11412269" y="6097661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2" name="AutoShape 32"/>
          <p:cNvSpPr/>
          <p:nvPr/>
        </p:nvSpPr>
        <p:spPr>
          <a:xfrm>
            <a:off x="12288204" y="4833487"/>
            <a:ext cx="875935" cy="12672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3" name="AutoShape 33"/>
          <p:cNvSpPr/>
          <p:nvPr/>
        </p:nvSpPr>
        <p:spPr>
          <a:xfrm>
            <a:off x="13164139" y="4833487"/>
            <a:ext cx="875935" cy="1264174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4" name="AutoShape 34"/>
          <p:cNvSpPr/>
          <p:nvPr/>
        </p:nvSpPr>
        <p:spPr>
          <a:xfrm>
            <a:off x="14040073" y="4833487"/>
            <a:ext cx="875935" cy="1264174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5" name="AutoShape 35"/>
          <p:cNvSpPr/>
          <p:nvPr/>
        </p:nvSpPr>
        <p:spPr>
          <a:xfrm>
            <a:off x="14916008" y="4833487"/>
            <a:ext cx="875935" cy="1264174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6" name="AutoShape 36"/>
          <p:cNvSpPr/>
          <p:nvPr/>
        </p:nvSpPr>
        <p:spPr>
          <a:xfrm>
            <a:off x="12288204" y="6097661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7" name="AutoShape 37"/>
          <p:cNvSpPr/>
          <p:nvPr/>
        </p:nvSpPr>
        <p:spPr>
          <a:xfrm>
            <a:off x="13164139" y="6097661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8" name="AutoShape 38"/>
          <p:cNvSpPr/>
          <p:nvPr/>
        </p:nvSpPr>
        <p:spPr>
          <a:xfrm>
            <a:off x="14040073" y="6097661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9" name="AutoShape 39"/>
          <p:cNvSpPr/>
          <p:nvPr/>
        </p:nvSpPr>
        <p:spPr>
          <a:xfrm>
            <a:off x="14916008" y="6097661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0" name="AutoShape 40"/>
          <p:cNvSpPr/>
          <p:nvPr/>
        </p:nvSpPr>
        <p:spPr>
          <a:xfrm>
            <a:off x="15791943" y="4833487"/>
            <a:ext cx="2140535" cy="12672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1" name="AutoShape 41"/>
          <p:cNvSpPr/>
          <p:nvPr/>
        </p:nvSpPr>
        <p:spPr>
          <a:xfrm>
            <a:off x="15791943" y="6100737"/>
            <a:ext cx="21405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2" name="AutoShape 42"/>
          <p:cNvSpPr/>
          <p:nvPr/>
        </p:nvSpPr>
        <p:spPr>
          <a:xfrm>
            <a:off x="7032596" y="4378247"/>
            <a:ext cx="875935" cy="457169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3" name="AutoShape 43"/>
          <p:cNvSpPr/>
          <p:nvPr/>
        </p:nvSpPr>
        <p:spPr>
          <a:xfrm>
            <a:off x="7908531" y="4376317"/>
            <a:ext cx="875935" cy="457169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4" name="AutoShape 44"/>
          <p:cNvSpPr/>
          <p:nvPr/>
        </p:nvSpPr>
        <p:spPr>
          <a:xfrm>
            <a:off x="8784465" y="4376317"/>
            <a:ext cx="875935" cy="457169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5" name="AutoShape 45"/>
          <p:cNvSpPr/>
          <p:nvPr/>
        </p:nvSpPr>
        <p:spPr>
          <a:xfrm>
            <a:off x="9660400" y="4376317"/>
            <a:ext cx="875935" cy="457169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6" name="AutoShape 46"/>
          <p:cNvSpPr/>
          <p:nvPr/>
        </p:nvSpPr>
        <p:spPr>
          <a:xfrm>
            <a:off x="10536335" y="4378247"/>
            <a:ext cx="875935" cy="455240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7" name="AutoShape 47"/>
          <p:cNvSpPr/>
          <p:nvPr/>
        </p:nvSpPr>
        <p:spPr>
          <a:xfrm>
            <a:off x="11412269" y="4378247"/>
            <a:ext cx="875935" cy="457169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8" name="AutoShape 48"/>
          <p:cNvSpPr/>
          <p:nvPr/>
        </p:nvSpPr>
        <p:spPr>
          <a:xfrm>
            <a:off x="12288204" y="4378247"/>
            <a:ext cx="875935" cy="457169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9" name="AutoShape 49"/>
          <p:cNvSpPr/>
          <p:nvPr/>
        </p:nvSpPr>
        <p:spPr>
          <a:xfrm>
            <a:off x="13164139" y="4378247"/>
            <a:ext cx="875935" cy="457169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0" name="AutoShape 50"/>
          <p:cNvSpPr/>
          <p:nvPr/>
        </p:nvSpPr>
        <p:spPr>
          <a:xfrm>
            <a:off x="14040073" y="4378247"/>
            <a:ext cx="875935" cy="457169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1" name="AutoShape 51"/>
          <p:cNvSpPr/>
          <p:nvPr/>
        </p:nvSpPr>
        <p:spPr>
          <a:xfrm>
            <a:off x="14916008" y="4376153"/>
            <a:ext cx="875935" cy="459263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2" name="AutoShape 52"/>
          <p:cNvSpPr/>
          <p:nvPr/>
        </p:nvSpPr>
        <p:spPr>
          <a:xfrm>
            <a:off x="15791943" y="3926280"/>
            <a:ext cx="2140535" cy="909136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3" name="AutoShape 53"/>
          <p:cNvSpPr/>
          <p:nvPr/>
        </p:nvSpPr>
        <p:spPr>
          <a:xfrm>
            <a:off x="11412269" y="3932233"/>
            <a:ext cx="4379673" cy="446014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4" name="TextBox 54"/>
          <p:cNvSpPr txBox="1"/>
          <p:nvPr/>
        </p:nvSpPr>
        <p:spPr>
          <a:xfrm>
            <a:off x="7255888" y="4400649"/>
            <a:ext cx="42935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1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8131823" y="4387732"/>
            <a:ext cx="42935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2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9007758" y="4400649"/>
            <a:ext cx="42935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3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9883692" y="4387732"/>
            <a:ext cx="42935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4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0759627" y="4400649"/>
            <a:ext cx="42935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5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1535771" y="3938070"/>
            <a:ext cx="413267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ระดับความรุนแรงของผลกระทบ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1631843" y="4387732"/>
            <a:ext cx="42935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1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2511497" y="4400649"/>
            <a:ext cx="42935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2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3387431" y="4400649"/>
            <a:ext cx="42935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3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14263366" y="4400649"/>
            <a:ext cx="42935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4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5139301" y="4400649"/>
            <a:ext cx="42935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5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5791943" y="4041588"/>
            <a:ext cx="2044424" cy="630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1"/>
              </a:lnSpc>
            </a:pPr>
            <a:r>
              <a:rPr lang="en-US" sz="1700" b="0" i="0" spc="17">
                <a:solidFill>
                  <a:srgbClr val="F8FBF8"/>
                </a:solidFill>
                <a:cs typeface="Montserrat Light"/>
              </a:rPr>
              <a:t>ค่าความเสี่ยง</a:t>
            </a:r>
          </a:p>
          <a:p>
            <a:pPr algn="ctr">
              <a:lnSpc>
                <a:spcPts val="2551"/>
              </a:lnSpc>
            </a:pPr>
            <a:r>
              <a:rPr lang="en-US" sz="1700" b="0" i="0" spc="17">
                <a:solidFill>
                  <a:srgbClr val="F8FBF8"/>
                </a:solidFill>
                <a:cs typeface="Montserrat Light"/>
              </a:rPr>
              <a:t>รวม X รุนแรง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8840571" y="5183462"/>
            <a:ext cx="763723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/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10592441" y="6399804"/>
            <a:ext cx="763723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/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4972114" y="5209179"/>
            <a:ext cx="763723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/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14972114" y="6399804"/>
            <a:ext cx="763723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/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16572314" y="4997724"/>
            <a:ext cx="763723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15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16572314" y="6399804"/>
            <a:ext cx="763723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25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1774651" y="4838462"/>
            <a:ext cx="5058567" cy="1177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การจัดสรรงบประมาณประจำปีให้หน่วยงานที่ไม่เป็นธรรมมีความเหลื่อมล้ำด้านงบประมาณและทรัพยากร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1863551" y="6399804"/>
            <a:ext cx="4880767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การเบิกจ่ายงบประมาณไม่เป็นไปตามระเบียบ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-922371" y="1127368"/>
            <a:ext cx="13863217" cy="648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0"/>
              </a:lnSpc>
            </a:pPr>
            <a:r>
              <a:rPr lang="en-US" sz="4000" b="1" i="0" spc="-240">
                <a:solidFill>
                  <a:srgbClr val="FFFFFF"/>
                </a:solidFill>
                <a:cs typeface="Montserrat Classic"/>
              </a:rPr>
              <a:t>กระบวนงาน การจัดสรรและการเบิกจ่ายงบประมาณประจำปี</a:t>
            </a:r>
          </a:p>
        </p:txBody>
      </p:sp>
      <p:sp>
        <p:nvSpPr>
          <p:cNvPr id="75" name="AutoShape 75"/>
          <p:cNvSpPr/>
          <p:nvPr/>
        </p:nvSpPr>
        <p:spPr>
          <a:xfrm>
            <a:off x="1575273" y="7025088"/>
            <a:ext cx="5457323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76" name="AutoShape 76"/>
          <p:cNvSpPr/>
          <p:nvPr/>
        </p:nvSpPr>
        <p:spPr>
          <a:xfrm>
            <a:off x="7032596" y="7025088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77" name="AutoShape 77"/>
          <p:cNvSpPr/>
          <p:nvPr/>
        </p:nvSpPr>
        <p:spPr>
          <a:xfrm>
            <a:off x="355522" y="7025088"/>
            <a:ext cx="1219751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78" name="TextBox 78"/>
          <p:cNvSpPr txBox="1"/>
          <p:nvPr/>
        </p:nvSpPr>
        <p:spPr>
          <a:xfrm>
            <a:off x="814639" y="7182877"/>
            <a:ext cx="3015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3</a:t>
            </a:r>
          </a:p>
        </p:txBody>
      </p:sp>
      <p:sp>
        <p:nvSpPr>
          <p:cNvPr id="79" name="AutoShape 79"/>
          <p:cNvSpPr/>
          <p:nvPr/>
        </p:nvSpPr>
        <p:spPr>
          <a:xfrm>
            <a:off x="7908531" y="7025088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80" name="AutoShape 80"/>
          <p:cNvSpPr/>
          <p:nvPr/>
        </p:nvSpPr>
        <p:spPr>
          <a:xfrm>
            <a:off x="8784465" y="7025088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81" name="AutoShape 81"/>
          <p:cNvSpPr/>
          <p:nvPr/>
        </p:nvSpPr>
        <p:spPr>
          <a:xfrm>
            <a:off x="9660400" y="7025088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82" name="AutoShape 82"/>
          <p:cNvSpPr/>
          <p:nvPr/>
        </p:nvSpPr>
        <p:spPr>
          <a:xfrm>
            <a:off x="10536335" y="7025088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83" name="AutoShape 83"/>
          <p:cNvSpPr/>
          <p:nvPr/>
        </p:nvSpPr>
        <p:spPr>
          <a:xfrm>
            <a:off x="11412269" y="7025088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84" name="AutoShape 84"/>
          <p:cNvSpPr/>
          <p:nvPr/>
        </p:nvSpPr>
        <p:spPr>
          <a:xfrm>
            <a:off x="12288204" y="7025088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85" name="AutoShape 85"/>
          <p:cNvSpPr/>
          <p:nvPr/>
        </p:nvSpPr>
        <p:spPr>
          <a:xfrm>
            <a:off x="13164139" y="7025088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86" name="AutoShape 86"/>
          <p:cNvSpPr/>
          <p:nvPr/>
        </p:nvSpPr>
        <p:spPr>
          <a:xfrm>
            <a:off x="14040073" y="7025088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87" name="AutoShape 87"/>
          <p:cNvSpPr/>
          <p:nvPr/>
        </p:nvSpPr>
        <p:spPr>
          <a:xfrm>
            <a:off x="14916008" y="7025088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88" name="AutoShape 88"/>
          <p:cNvSpPr/>
          <p:nvPr/>
        </p:nvSpPr>
        <p:spPr>
          <a:xfrm>
            <a:off x="15791943" y="7028165"/>
            <a:ext cx="21405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89" name="TextBox 89"/>
          <p:cNvSpPr txBox="1"/>
          <p:nvPr/>
        </p:nvSpPr>
        <p:spPr>
          <a:xfrm>
            <a:off x="10592441" y="7243837"/>
            <a:ext cx="763723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/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14972114" y="7327232"/>
            <a:ext cx="763723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/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16572314" y="7327232"/>
            <a:ext cx="763723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25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1863551" y="7327232"/>
            <a:ext cx="4880767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การจัดซื้อจัดจ้างไม่เป็นไปตามระเบียบ</a:t>
            </a:r>
          </a:p>
        </p:txBody>
      </p:sp>
      <p:sp>
        <p:nvSpPr>
          <p:cNvPr id="93" name="AutoShape 93"/>
          <p:cNvSpPr/>
          <p:nvPr/>
        </p:nvSpPr>
        <p:spPr>
          <a:xfrm>
            <a:off x="1575273" y="7952515"/>
            <a:ext cx="5457323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94" name="AutoShape 94"/>
          <p:cNvSpPr/>
          <p:nvPr/>
        </p:nvSpPr>
        <p:spPr>
          <a:xfrm>
            <a:off x="7032596" y="7952515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95" name="AutoShape 95"/>
          <p:cNvSpPr/>
          <p:nvPr/>
        </p:nvSpPr>
        <p:spPr>
          <a:xfrm>
            <a:off x="355522" y="7952515"/>
            <a:ext cx="1219751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96" name="TextBox 96"/>
          <p:cNvSpPr txBox="1"/>
          <p:nvPr/>
        </p:nvSpPr>
        <p:spPr>
          <a:xfrm>
            <a:off x="814639" y="8110305"/>
            <a:ext cx="3015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4</a:t>
            </a:r>
          </a:p>
        </p:txBody>
      </p:sp>
      <p:sp>
        <p:nvSpPr>
          <p:cNvPr id="97" name="AutoShape 97"/>
          <p:cNvSpPr/>
          <p:nvPr/>
        </p:nvSpPr>
        <p:spPr>
          <a:xfrm>
            <a:off x="7908531" y="7952515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98" name="AutoShape 98"/>
          <p:cNvSpPr/>
          <p:nvPr/>
        </p:nvSpPr>
        <p:spPr>
          <a:xfrm>
            <a:off x="8784465" y="7952515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99" name="AutoShape 99"/>
          <p:cNvSpPr/>
          <p:nvPr/>
        </p:nvSpPr>
        <p:spPr>
          <a:xfrm>
            <a:off x="9660400" y="7952515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00" name="AutoShape 100"/>
          <p:cNvSpPr/>
          <p:nvPr/>
        </p:nvSpPr>
        <p:spPr>
          <a:xfrm>
            <a:off x="10536335" y="7952515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01" name="AutoShape 101"/>
          <p:cNvSpPr/>
          <p:nvPr/>
        </p:nvSpPr>
        <p:spPr>
          <a:xfrm>
            <a:off x="11412269" y="7952515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02" name="AutoShape 102"/>
          <p:cNvSpPr/>
          <p:nvPr/>
        </p:nvSpPr>
        <p:spPr>
          <a:xfrm>
            <a:off x="12288204" y="7952515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03" name="AutoShape 103"/>
          <p:cNvSpPr/>
          <p:nvPr/>
        </p:nvSpPr>
        <p:spPr>
          <a:xfrm>
            <a:off x="13164139" y="7952515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04" name="AutoShape 104"/>
          <p:cNvSpPr/>
          <p:nvPr/>
        </p:nvSpPr>
        <p:spPr>
          <a:xfrm>
            <a:off x="14040073" y="7952515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05" name="AutoShape 105"/>
          <p:cNvSpPr/>
          <p:nvPr/>
        </p:nvSpPr>
        <p:spPr>
          <a:xfrm>
            <a:off x="14916008" y="7952515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06" name="AutoShape 106"/>
          <p:cNvSpPr/>
          <p:nvPr/>
        </p:nvSpPr>
        <p:spPr>
          <a:xfrm>
            <a:off x="15791943" y="7955592"/>
            <a:ext cx="21405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07" name="TextBox 107"/>
          <p:cNvSpPr txBox="1"/>
          <p:nvPr/>
        </p:nvSpPr>
        <p:spPr>
          <a:xfrm>
            <a:off x="8840571" y="8254659"/>
            <a:ext cx="763723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/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14972114" y="8254659"/>
            <a:ext cx="763723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/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16572314" y="8254659"/>
            <a:ext cx="763723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15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1863551" y="8254659"/>
            <a:ext cx="4880767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การทุจริต/ใช้อำนาจหน้าที่เรียกรับผลประโยชน์</a:t>
            </a:r>
          </a:p>
        </p:txBody>
      </p:sp>
      <p:sp>
        <p:nvSpPr>
          <p:cNvPr id="111" name="TextBox 111"/>
          <p:cNvSpPr txBox="1"/>
          <p:nvPr/>
        </p:nvSpPr>
        <p:spPr>
          <a:xfrm rot="2700000">
            <a:off x="15058045" y="669251"/>
            <a:ext cx="3665948" cy="1361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1"/>
              </a:lnSpc>
            </a:pPr>
            <a:r>
              <a:rPr lang="en-US" sz="2100" b="1" i="0" spc="60">
                <a:solidFill>
                  <a:srgbClr val="545454"/>
                </a:solidFill>
                <a:cs typeface="Montserrat Classic"/>
              </a:rPr>
              <a:t>ความเสี่ยงการทุจริต </a:t>
            </a:r>
          </a:p>
          <a:p>
            <a:pPr algn="ctr">
              <a:lnSpc>
                <a:spcPts val="2751"/>
              </a:lnSpc>
            </a:pPr>
            <a:r>
              <a:rPr lang="en-US" sz="2100" b="1" i="0" spc="60">
                <a:solidFill>
                  <a:srgbClr val="545454"/>
                </a:solidFill>
                <a:cs typeface="Montserrat Classic"/>
              </a:rPr>
              <a:t>ในความโปร่งใสของการใช้จ่ายงบประมาณและการบริหารจัดการทรัพยากรภาครัฐ</a:t>
            </a:r>
          </a:p>
        </p:txBody>
      </p:sp>
      <p:grpSp>
        <p:nvGrpSpPr>
          <p:cNvPr id="112" name="Group 112"/>
          <p:cNvGrpSpPr/>
          <p:nvPr/>
        </p:nvGrpSpPr>
        <p:grpSpPr>
          <a:xfrm>
            <a:off x="11768469" y="543271"/>
            <a:ext cx="2271604" cy="2271604"/>
            <a:chOff x="0" y="0"/>
            <a:chExt cx="6350000" cy="6350000"/>
          </a:xfrm>
        </p:grpSpPr>
        <p:sp>
          <p:nvSpPr>
            <p:cNvPr id="113" name="Freeform 1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092BB"/>
            </a:solidFill>
          </p:spPr>
        </p:sp>
      </p:grpSp>
      <p:pic>
        <p:nvPicPr>
          <p:cNvPr id="114" name="Picture 1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144919" y="962966"/>
            <a:ext cx="1518704" cy="15187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4558220" y="0"/>
            <a:ext cx="3847680" cy="3841524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BF8"/>
            </a:solidFill>
          </p:spPr>
        </p:sp>
      </p:grpSp>
      <p:sp>
        <p:nvSpPr>
          <p:cNvPr id="4" name="AutoShape 4"/>
          <p:cNvSpPr/>
          <p:nvPr/>
        </p:nvSpPr>
        <p:spPr>
          <a:xfrm rot="-8100000">
            <a:off x="11217235" y="513695"/>
            <a:ext cx="5610063" cy="33751"/>
          </a:xfrm>
          <a:prstGeom prst="rect">
            <a:avLst/>
          </a:prstGeom>
          <a:solidFill>
            <a:srgbClr val="F8FBF8"/>
          </a:solidFill>
        </p:spPr>
      </p:sp>
      <p:sp>
        <p:nvSpPr>
          <p:cNvPr id="5" name="AutoShape 5"/>
          <p:cNvSpPr/>
          <p:nvPr/>
        </p:nvSpPr>
        <p:spPr>
          <a:xfrm>
            <a:off x="535881" y="2355417"/>
            <a:ext cx="1219751" cy="890917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6" name="AutoShape 6"/>
          <p:cNvSpPr/>
          <p:nvPr/>
        </p:nvSpPr>
        <p:spPr>
          <a:xfrm>
            <a:off x="1755631" y="3254433"/>
            <a:ext cx="5457323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7" name="AutoShape 7"/>
          <p:cNvSpPr/>
          <p:nvPr/>
        </p:nvSpPr>
        <p:spPr>
          <a:xfrm>
            <a:off x="7212954" y="3254433"/>
            <a:ext cx="3733069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8" name="AutoShape 8"/>
          <p:cNvSpPr/>
          <p:nvPr/>
        </p:nvSpPr>
        <p:spPr>
          <a:xfrm>
            <a:off x="1755631" y="2354305"/>
            <a:ext cx="5457323" cy="89202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9" name="TextBox 9"/>
          <p:cNvSpPr txBox="1"/>
          <p:nvPr/>
        </p:nvSpPr>
        <p:spPr>
          <a:xfrm>
            <a:off x="2762756" y="2664652"/>
            <a:ext cx="378977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โอกาส/ความเสี่ยงการทุจริต</a:t>
            </a:r>
          </a:p>
        </p:txBody>
      </p:sp>
      <p:sp>
        <p:nvSpPr>
          <p:cNvPr id="10" name="AutoShape 10"/>
          <p:cNvSpPr/>
          <p:nvPr/>
        </p:nvSpPr>
        <p:spPr>
          <a:xfrm>
            <a:off x="10946024" y="3254433"/>
            <a:ext cx="3788054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1" name="TextBox 11"/>
          <p:cNvSpPr txBox="1"/>
          <p:nvPr/>
        </p:nvSpPr>
        <p:spPr>
          <a:xfrm>
            <a:off x="0" y="182273"/>
            <a:ext cx="13863217" cy="648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0"/>
              </a:lnSpc>
            </a:pPr>
            <a:r>
              <a:rPr lang="en-US" sz="4000" b="1" i="0" spc="115">
                <a:solidFill>
                  <a:srgbClr val="FFFFFF"/>
                </a:solidFill>
                <a:cs typeface="Montserrat Classic"/>
              </a:rPr>
              <a:t>กระบวนงาน ส่งเสริมและรับรองมาตรฐานระบบบริการสุขภาพ</a:t>
            </a:r>
          </a:p>
        </p:txBody>
      </p:sp>
      <p:sp>
        <p:nvSpPr>
          <p:cNvPr id="12" name="TextBox 12"/>
          <p:cNvSpPr txBox="1"/>
          <p:nvPr/>
        </p:nvSpPr>
        <p:spPr>
          <a:xfrm rot="2700000">
            <a:off x="15022632" y="897658"/>
            <a:ext cx="3665948" cy="776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44"/>
              </a:lnSpc>
            </a:pPr>
            <a:r>
              <a:rPr lang="en-US" sz="2400" b="1" i="0" spc="69">
                <a:solidFill>
                  <a:srgbClr val="545454"/>
                </a:solidFill>
                <a:cs typeface="Montserrat Classic"/>
              </a:rPr>
              <a:t>ความเสี่ยงการทุจริตที่เกี่ยวข้องกับการใช้ดุลพินิจ</a:t>
            </a:r>
          </a:p>
        </p:txBody>
      </p:sp>
      <p:sp>
        <p:nvSpPr>
          <p:cNvPr id="13" name="AutoShape 13"/>
          <p:cNvSpPr/>
          <p:nvPr/>
        </p:nvSpPr>
        <p:spPr>
          <a:xfrm>
            <a:off x="535881" y="1028700"/>
            <a:ext cx="4795238" cy="1071038"/>
          </a:xfrm>
          <a:prstGeom prst="rect">
            <a:avLst/>
          </a:prstGeom>
          <a:solidFill>
            <a:srgbClr val="D9D9D9">
              <a:alpha val="9803"/>
            </a:srgbClr>
          </a:solidFill>
        </p:spPr>
      </p:sp>
      <p:sp>
        <p:nvSpPr>
          <p:cNvPr id="14" name="AutoShape 14"/>
          <p:cNvSpPr/>
          <p:nvPr/>
        </p:nvSpPr>
        <p:spPr>
          <a:xfrm>
            <a:off x="7212954" y="2354305"/>
            <a:ext cx="7521124" cy="47642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5" name="AutoShape 15"/>
          <p:cNvSpPr/>
          <p:nvPr/>
        </p:nvSpPr>
        <p:spPr>
          <a:xfrm>
            <a:off x="535881" y="3254433"/>
            <a:ext cx="1219751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6" name="AutoShape 16"/>
          <p:cNvSpPr/>
          <p:nvPr/>
        </p:nvSpPr>
        <p:spPr>
          <a:xfrm>
            <a:off x="7212954" y="2830733"/>
            <a:ext cx="3733069" cy="41560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7" name="AutoShape 17"/>
          <p:cNvSpPr/>
          <p:nvPr/>
        </p:nvSpPr>
        <p:spPr>
          <a:xfrm>
            <a:off x="10946024" y="2830733"/>
            <a:ext cx="3788054" cy="41560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8" name="TextBox 18"/>
          <p:cNvSpPr txBox="1"/>
          <p:nvPr/>
        </p:nvSpPr>
        <p:spPr>
          <a:xfrm>
            <a:off x="9299336" y="2396349"/>
            <a:ext cx="378977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ประเภทความเสี่ยงการทุจริต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476850" y="2811945"/>
            <a:ext cx="3205277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Known Factor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111743" y="2839515"/>
            <a:ext cx="3205277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Unknown Factor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94998" y="2702309"/>
            <a:ext cx="301516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ที่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94998" y="3412223"/>
            <a:ext cx="3015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930939" y="3302490"/>
            <a:ext cx="4880767" cy="777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ส่งเสริม/ถ่ายทอดแนวทางการให้กับ</a:t>
            </a:r>
          </a:p>
          <a:p>
            <a:pPr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สบส.เขต 1-12</a:t>
            </a:r>
          </a:p>
        </p:txBody>
      </p:sp>
      <p:sp>
        <p:nvSpPr>
          <p:cNvPr id="24" name="AutoShape 24"/>
          <p:cNvSpPr/>
          <p:nvPr/>
        </p:nvSpPr>
        <p:spPr>
          <a:xfrm>
            <a:off x="1755631" y="4178784"/>
            <a:ext cx="5457323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5" name="AutoShape 25"/>
          <p:cNvSpPr/>
          <p:nvPr/>
        </p:nvSpPr>
        <p:spPr>
          <a:xfrm>
            <a:off x="7212954" y="4178784"/>
            <a:ext cx="3733069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6" name="AutoShape 26"/>
          <p:cNvSpPr/>
          <p:nvPr/>
        </p:nvSpPr>
        <p:spPr>
          <a:xfrm>
            <a:off x="10946024" y="4178784"/>
            <a:ext cx="3788054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7" name="AutoShape 27"/>
          <p:cNvSpPr/>
          <p:nvPr/>
        </p:nvSpPr>
        <p:spPr>
          <a:xfrm>
            <a:off x="535881" y="4178784"/>
            <a:ext cx="1219751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8" name="TextBox 28"/>
          <p:cNvSpPr txBox="1"/>
          <p:nvPr/>
        </p:nvSpPr>
        <p:spPr>
          <a:xfrm>
            <a:off x="994998" y="4336573"/>
            <a:ext cx="3015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2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930939" y="4226841"/>
            <a:ext cx="4880767" cy="777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พัฒนาศักยภาพคณะกรรมการควบคุมมาตรฐานระบบบริการสุขภาพ</a:t>
            </a:r>
          </a:p>
        </p:txBody>
      </p:sp>
      <p:sp>
        <p:nvSpPr>
          <p:cNvPr id="30" name="AutoShape 30"/>
          <p:cNvSpPr/>
          <p:nvPr/>
        </p:nvSpPr>
        <p:spPr>
          <a:xfrm>
            <a:off x="1755631" y="5103135"/>
            <a:ext cx="5457323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1" name="AutoShape 31"/>
          <p:cNvSpPr/>
          <p:nvPr/>
        </p:nvSpPr>
        <p:spPr>
          <a:xfrm>
            <a:off x="7212954" y="5103135"/>
            <a:ext cx="3733069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2" name="AutoShape 32"/>
          <p:cNvSpPr/>
          <p:nvPr/>
        </p:nvSpPr>
        <p:spPr>
          <a:xfrm>
            <a:off x="10946024" y="5103135"/>
            <a:ext cx="3788054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3" name="AutoShape 33"/>
          <p:cNvSpPr/>
          <p:nvPr/>
        </p:nvSpPr>
        <p:spPr>
          <a:xfrm>
            <a:off x="535881" y="5103135"/>
            <a:ext cx="1219751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4" name="TextBox 34"/>
          <p:cNvSpPr txBox="1"/>
          <p:nvPr/>
        </p:nvSpPr>
        <p:spPr>
          <a:xfrm>
            <a:off x="994998" y="5260924"/>
            <a:ext cx="3015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3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930939" y="5151192"/>
            <a:ext cx="4880767" cy="777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b="0" i="0" spc="184">
                <a:solidFill>
                  <a:srgbClr val="F8FBF8"/>
                </a:solidFill>
                <a:cs typeface="Montserrat Light"/>
              </a:rPr>
              <a:t>ส่งเสริมมาตรฐานระบบบริการสุขภาพให้กับโรงพยาบาล โดย สบส.เขต</a:t>
            </a:r>
          </a:p>
        </p:txBody>
      </p:sp>
      <p:sp>
        <p:nvSpPr>
          <p:cNvPr id="36" name="AutoShape 36"/>
          <p:cNvSpPr/>
          <p:nvPr/>
        </p:nvSpPr>
        <p:spPr>
          <a:xfrm>
            <a:off x="1755631" y="6027486"/>
            <a:ext cx="5457323" cy="1222270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7" name="AutoShape 37"/>
          <p:cNvSpPr/>
          <p:nvPr/>
        </p:nvSpPr>
        <p:spPr>
          <a:xfrm>
            <a:off x="7212954" y="6027486"/>
            <a:ext cx="3733069" cy="1222270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8" name="AutoShape 38"/>
          <p:cNvSpPr/>
          <p:nvPr/>
        </p:nvSpPr>
        <p:spPr>
          <a:xfrm>
            <a:off x="10946024" y="6027486"/>
            <a:ext cx="3788054" cy="1222270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9" name="AutoShape 39"/>
          <p:cNvSpPr/>
          <p:nvPr/>
        </p:nvSpPr>
        <p:spPr>
          <a:xfrm>
            <a:off x="535881" y="6027486"/>
            <a:ext cx="1219751" cy="1222270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0" name="TextBox 40"/>
          <p:cNvSpPr txBox="1"/>
          <p:nvPr/>
        </p:nvSpPr>
        <p:spPr>
          <a:xfrm>
            <a:off x="994998" y="6185275"/>
            <a:ext cx="3015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4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930939" y="6075543"/>
            <a:ext cx="4880767" cy="777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ควบคุมกำกับมาตรฐานระบบบริการสุขภาพ</a:t>
            </a:r>
          </a:p>
          <a:p>
            <a:pPr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โดยการเยี่ยมประเมิน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7336779" y="6072466"/>
            <a:ext cx="3518692" cy="1177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กรรมการมีประสบการณ์แตกต่างกันใช้ดุลพินิจในการพิจารณาเห็นชอบตามเกณฑ์</a:t>
            </a:r>
          </a:p>
        </p:txBody>
      </p:sp>
      <p:sp>
        <p:nvSpPr>
          <p:cNvPr id="43" name="AutoShape 43"/>
          <p:cNvSpPr/>
          <p:nvPr/>
        </p:nvSpPr>
        <p:spPr>
          <a:xfrm>
            <a:off x="1755631" y="7249756"/>
            <a:ext cx="5457323" cy="888895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4" name="AutoShape 44"/>
          <p:cNvSpPr/>
          <p:nvPr/>
        </p:nvSpPr>
        <p:spPr>
          <a:xfrm>
            <a:off x="7212954" y="7249756"/>
            <a:ext cx="3733069" cy="888895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5" name="AutoShape 45"/>
          <p:cNvSpPr/>
          <p:nvPr/>
        </p:nvSpPr>
        <p:spPr>
          <a:xfrm>
            <a:off x="10946024" y="7249756"/>
            <a:ext cx="3788054" cy="888895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6" name="AutoShape 46"/>
          <p:cNvSpPr/>
          <p:nvPr/>
        </p:nvSpPr>
        <p:spPr>
          <a:xfrm>
            <a:off x="535881" y="7249756"/>
            <a:ext cx="1219751" cy="888895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7" name="TextBox 47"/>
          <p:cNvSpPr txBox="1"/>
          <p:nvPr/>
        </p:nvSpPr>
        <p:spPr>
          <a:xfrm>
            <a:off x="994998" y="7407545"/>
            <a:ext cx="3015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5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930939" y="7297813"/>
            <a:ext cx="4880767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รับรองผล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336779" y="7294736"/>
            <a:ext cx="3518692" cy="777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การตรวจสอบความครบถ้วนของเอกสารไม่เป็นมาตรฐานเดียวกัน</a:t>
            </a:r>
          </a:p>
        </p:txBody>
      </p:sp>
      <p:sp>
        <p:nvSpPr>
          <p:cNvPr id="50" name="AutoShape 50"/>
          <p:cNvSpPr/>
          <p:nvPr/>
        </p:nvSpPr>
        <p:spPr>
          <a:xfrm>
            <a:off x="1755631" y="8138651"/>
            <a:ext cx="5457323" cy="888895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1" name="AutoShape 51"/>
          <p:cNvSpPr/>
          <p:nvPr/>
        </p:nvSpPr>
        <p:spPr>
          <a:xfrm>
            <a:off x="7212954" y="8138651"/>
            <a:ext cx="3733069" cy="888895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2" name="AutoShape 52"/>
          <p:cNvSpPr/>
          <p:nvPr/>
        </p:nvSpPr>
        <p:spPr>
          <a:xfrm>
            <a:off x="10946024" y="8138651"/>
            <a:ext cx="3788054" cy="888895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3" name="AutoShape 53"/>
          <p:cNvSpPr/>
          <p:nvPr/>
        </p:nvSpPr>
        <p:spPr>
          <a:xfrm>
            <a:off x="535881" y="8138651"/>
            <a:ext cx="1219751" cy="888895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4" name="TextBox 54"/>
          <p:cNvSpPr txBox="1"/>
          <p:nvPr/>
        </p:nvSpPr>
        <p:spPr>
          <a:xfrm>
            <a:off x="994998" y="8296441"/>
            <a:ext cx="3015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6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930939" y="8205909"/>
            <a:ext cx="4880767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ประเมินผลการดำเนินงาน</a:t>
            </a:r>
          </a:p>
        </p:txBody>
      </p:sp>
      <p:sp>
        <p:nvSpPr>
          <p:cNvPr id="56" name="AutoShape 56"/>
          <p:cNvSpPr/>
          <p:nvPr/>
        </p:nvSpPr>
        <p:spPr>
          <a:xfrm>
            <a:off x="1755631" y="9027547"/>
            <a:ext cx="5457323" cy="888895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7" name="AutoShape 57"/>
          <p:cNvSpPr/>
          <p:nvPr/>
        </p:nvSpPr>
        <p:spPr>
          <a:xfrm>
            <a:off x="7212954" y="9027547"/>
            <a:ext cx="3733069" cy="888895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8" name="AutoShape 58"/>
          <p:cNvSpPr/>
          <p:nvPr/>
        </p:nvSpPr>
        <p:spPr>
          <a:xfrm>
            <a:off x="10946024" y="9027547"/>
            <a:ext cx="3788054" cy="888895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9" name="AutoShape 59"/>
          <p:cNvSpPr/>
          <p:nvPr/>
        </p:nvSpPr>
        <p:spPr>
          <a:xfrm>
            <a:off x="535881" y="9027547"/>
            <a:ext cx="1219751" cy="888895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60" name="TextBox 60"/>
          <p:cNvSpPr txBox="1"/>
          <p:nvPr/>
        </p:nvSpPr>
        <p:spPr>
          <a:xfrm>
            <a:off x="994998" y="9185336"/>
            <a:ext cx="3015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7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930939" y="9094804"/>
            <a:ext cx="4880767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สรุปและรายงานผล</a:t>
            </a:r>
          </a:p>
        </p:txBody>
      </p:sp>
      <p:sp>
        <p:nvSpPr>
          <p:cNvPr id="62" name="AutoShape 62"/>
          <p:cNvSpPr/>
          <p:nvPr/>
        </p:nvSpPr>
        <p:spPr>
          <a:xfrm>
            <a:off x="5430783" y="1028700"/>
            <a:ext cx="5907012" cy="1068930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63" name="TextBox 63"/>
          <p:cNvSpPr txBox="1"/>
          <p:nvPr/>
        </p:nvSpPr>
        <p:spPr>
          <a:xfrm>
            <a:off x="7470742" y="1001937"/>
            <a:ext cx="3867053" cy="1097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6710" lvl="1" indent="-173355" algn="l">
              <a:lnSpc>
                <a:spcPts val="2940"/>
              </a:lnSpc>
              <a:buFont typeface="Arial"/>
              <a:buChar char="•"/>
            </a:pPr>
            <a:r>
              <a:rPr lang="en-US" sz="2100" b="1" i="0" spc="115">
                <a:solidFill>
                  <a:srgbClr val="FFFFFF"/>
                </a:solidFill>
                <a:cs typeface="Athiti SemiBold"/>
              </a:rPr>
              <a:t>กองวิศวกรรมการแพทย์</a:t>
            </a:r>
          </a:p>
          <a:p>
            <a:pPr marL="346710" lvl="1" indent="-173355" algn="l">
              <a:lnSpc>
                <a:spcPts val="2940"/>
              </a:lnSpc>
              <a:buFont typeface="Arial"/>
              <a:buChar char="•"/>
            </a:pPr>
            <a:r>
              <a:rPr lang="en-US" sz="2100" b="1" i="1" spc="115">
                <a:solidFill>
                  <a:srgbClr val="FFFFFF"/>
                </a:solidFill>
                <a:cs typeface="Athiti SemiBold"/>
              </a:rPr>
              <a:t>กองแบบแผน</a:t>
            </a:r>
          </a:p>
          <a:p>
            <a:pPr marL="346710" lvl="1" indent="-173355" algn="l">
              <a:lnSpc>
                <a:spcPts val="2940"/>
              </a:lnSpc>
              <a:buFont typeface="Arial"/>
              <a:buChar char="•"/>
            </a:pPr>
            <a:r>
              <a:rPr lang="en-US" sz="2100" b="1" i="1" spc="115">
                <a:solidFill>
                  <a:srgbClr val="FFFFFF"/>
                </a:solidFill>
                <a:cs typeface="Athiti SemiBold"/>
              </a:rPr>
              <a:t>กองสุขศึกษา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5558110" y="1177640"/>
            <a:ext cx="1988832" cy="38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2"/>
              </a:lnSpc>
            </a:pPr>
            <a:r>
              <a:rPr lang="en-US" sz="2800" b="1">
                <a:solidFill>
                  <a:srgbClr val="F8FBF8"/>
                </a:solidFill>
                <a:latin typeface="Athiti SemiBold"/>
              </a:rPr>
              <a:t> </a:t>
            </a:r>
            <a:r>
              <a:rPr lang="en-US" sz="2800" b="1" i="0">
                <a:solidFill>
                  <a:srgbClr val="F8FBF8"/>
                </a:solidFill>
                <a:cs typeface="Athiti SemiBold"/>
              </a:rPr>
              <a:t>ผู้รับผิดชอบ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761216" y="1088207"/>
            <a:ext cx="1988832" cy="38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2"/>
              </a:lnSpc>
            </a:pPr>
            <a:r>
              <a:rPr lang="en-US" sz="2800" b="1">
                <a:solidFill>
                  <a:srgbClr val="F8FBF8"/>
                </a:solidFill>
                <a:latin typeface="Athiti SemiBold"/>
              </a:rPr>
              <a:t> </a:t>
            </a:r>
            <a:r>
              <a:rPr lang="en-US" sz="2800" b="1" i="0">
                <a:solidFill>
                  <a:srgbClr val="F8FBF8"/>
                </a:solidFill>
                <a:cs typeface="Athiti SemiBold"/>
              </a:rPr>
              <a:t>ตารางที่ 1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668568" y="1592794"/>
            <a:ext cx="3373132" cy="38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2"/>
              </a:lnSpc>
            </a:pPr>
            <a:r>
              <a:rPr lang="en-US" sz="2800" b="1" i="0">
                <a:solidFill>
                  <a:srgbClr val="F8FBF8"/>
                </a:solidFill>
                <a:cs typeface="Athiti SemiBold"/>
              </a:rPr>
              <a:t>ตารางระบุความเสี่ยง</a:t>
            </a:r>
          </a:p>
        </p:txBody>
      </p:sp>
      <p:grpSp>
        <p:nvGrpSpPr>
          <p:cNvPr id="67" name="Group 67"/>
          <p:cNvGrpSpPr/>
          <p:nvPr/>
        </p:nvGrpSpPr>
        <p:grpSpPr>
          <a:xfrm>
            <a:off x="15285105" y="4582149"/>
            <a:ext cx="2271604" cy="2271604"/>
            <a:chOff x="0" y="0"/>
            <a:chExt cx="6350000" cy="6350000"/>
          </a:xfrm>
        </p:grpSpPr>
        <p:sp>
          <p:nvSpPr>
            <p:cNvPr id="68" name="Freeform 6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092BB"/>
            </a:solidFill>
          </p:spPr>
        </p:sp>
      </p:grpSp>
      <p:pic>
        <p:nvPicPr>
          <p:cNvPr id="69" name="Picture 6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2151221">
            <a:off x="15635947" y="4869423"/>
            <a:ext cx="1648053" cy="1731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4558220" y="0"/>
            <a:ext cx="3847680" cy="3841524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BF8"/>
            </a:solidFill>
          </p:spPr>
        </p:sp>
      </p:grpSp>
      <p:sp>
        <p:nvSpPr>
          <p:cNvPr id="4" name="AutoShape 4"/>
          <p:cNvSpPr/>
          <p:nvPr/>
        </p:nvSpPr>
        <p:spPr>
          <a:xfrm rot="-8100000">
            <a:off x="11892998" y="614074"/>
            <a:ext cx="5610063" cy="33751"/>
          </a:xfrm>
          <a:prstGeom prst="rect">
            <a:avLst/>
          </a:prstGeom>
          <a:solidFill>
            <a:srgbClr val="F8FBF8"/>
          </a:solidFill>
        </p:spPr>
      </p:sp>
      <p:sp>
        <p:nvSpPr>
          <p:cNvPr id="5" name="AutoShape 5"/>
          <p:cNvSpPr/>
          <p:nvPr/>
        </p:nvSpPr>
        <p:spPr>
          <a:xfrm>
            <a:off x="462819" y="2886565"/>
            <a:ext cx="16796481" cy="1846383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6" name="TextBox 6"/>
          <p:cNvSpPr txBox="1"/>
          <p:nvPr/>
        </p:nvSpPr>
        <p:spPr>
          <a:xfrm>
            <a:off x="618712" y="3221112"/>
            <a:ext cx="3072880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b="0" i="0" spc="264">
                <a:solidFill>
                  <a:srgbClr val="F8FBF8"/>
                </a:solidFill>
                <a:cs typeface="Montserrat Classic"/>
              </a:rPr>
              <a:t>รูปแบบพฤติกรรมความเสี่ยงการทุจริต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974740" y="2938611"/>
            <a:ext cx="13029844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1.การจัดสรรงบประมาณประจำปีให้หน่วยงานที่ไม่เป็นธรรมมีความเหลื่อมล้ำด้านงบประมาณและทรัพยากร</a:t>
            </a:r>
          </a:p>
        </p:txBody>
      </p:sp>
      <p:sp>
        <p:nvSpPr>
          <p:cNvPr id="8" name="AutoShape 8"/>
          <p:cNvSpPr/>
          <p:nvPr/>
        </p:nvSpPr>
        <p:spPr>
          <a:xfrm>
            <a:off x="462819" y="4933321"/>
            <a:ext cx="16796481" cy="4886227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9" name="TextBox 9"/>
          <p:cNvSpPr txBox="1"/>
          <p:nvPr/>
        </p:nvSpPr>
        <p:spPr>
          <a:xfrm>
            <a:off x="663154" y="6620756"/>
            <a:ext cx="2983997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b="0" i="0" spc="264">
                <a:solidFill>
                  <a:srgbClr val="F8FBF8"/>
                </a:solidFill>
                <a:cs typeface="Montserrat Classic"/>
              </a:rPr>
              <a:t>มาตรการป้องกัน การทุจริต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94503" y="5086350"/>
            <a:ext cx="9933113" cy="79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1661" lvl="1" indent="-180831">
              <a:lnSpc>
                <a:spcPts val="3285"/>
              </a:lnSpc>
              <a:buFont typeface="Arial"/>
              <a:buChar char="•"/>
            </a:pPr>
            <a:r>
              <a:rPr lang="en-US" sz="2190" b="0" i="0" spc="21">
                <a:solidFill>
                  <a:srgbClr val="F8FBF8"/>
                </a:solidFill>
                <a:cs typeface="Montserrat Light"/>
              </a:rPr>
              <a:t>แต่งตั้งคณะกรรมการกลั่นกรองและจัดสรรงบประมาณตามหมวดรายจ่าย ได้แก่ งบดำเนินงาน งบลงทุน งบรายจ่ายอื่น งบพัฒนาบุคลากร</a:t>
            </a:r>
          </a:p>
        </p:txBody>
      </p:sp>
      <p:sp>
        <p:nvSpPr>
          <p:cNvPr id="11" name="AutoShape 11"/>
          <p:cNvSpPr/>
          <p:nvPr/>
        </p:nvSpPr>
        <p:spPr>
          <a:xfrm>
            <a:off x="8736241" y="1537193"/>
            <a:ext cx="3692697" cy="12091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2" name="TextBox 12"/>
          <p:cNvSpPr txBox="1"/>
          <p:nvPr/>
        </p:nvSpPr>
        <p:spPr>
          <a:xfrm>
            <a:off x="8993487" y="1682667"/>
            <a:ext cx="3435451" cy="38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2"/>
              </a:lnSpc>
            </a:pPr>
            <a:r>
              <a:rPr lang="en-US" sz="2800" b="1">
                <a:solidFill>
                  <a:srgbClr val="F8FBF8"/>
                </a:solidFill>
                <a:latin typeface="Athiti SemiBold"/>
              </a:rPr>
              <a:t> </a:t>
            </a:r>
            <a:r>
              <a:rPr lang="en-US" sz="2800" b="1" i="0">
                <a:solidFill>
                  <a:srgbClr val="F8FBF8"/>
                </a:solidFill>
                <a:cs typeface="Athiti SemiBold"/>
              </a:rPr>
              <a:t>ระยะเวลาดำเนินการ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252206" y="2239760"/>
            <a:ext cx="3040627" cy="38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2"/>
              </a:lnSpc>
            </a:pPr>
            <a:r>
              <a:rPr lang="en-US" sz="2800" b="1">
                <a:solidFill>
                  <a:srgbClr val="F8FBF8"/>
                </a:solidFill>
                <a:latin typeface="Athiti SemiBold"/>
              </a:rPr>
              <a:t> </a:t>
            </a:r>
            <a:r>
              <a:rPr lang="en-US" sz="2800" b="1" i="0">
                <a:solidFill>
                  <a:srgbClr val="F8FBF8"/>
                </a:solidFill>
                <a:cs typeface="Athiti SemiBold"/>
              </a:rPr>
              <a:t>ต.ค. 61 – ก.ย. 62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993775" y="6010450"/>
            <a:ext cx="10037493" cy="1200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85"/>
              </a:lnSpc>
            </a:pPr>
            <a:r>
              <a:rPr lang="en-US" sz="2190" b="0" i="0" spc="21">
                <a:solidFill>
                  <a:srgbClr val="F8FBF8"/>
                </a:solidFill>
                <a:latin typeface="Montserrat Light"/>
              </a:rPr>
              <a:t>2. กำหนดให้มีการรายงานผลการดำเนินงานผลการใช้งบประมาณ การกำกับติดตามโครงการทุกโครงการ ในระบบ smart การประชุมประจำเดือนของผู้บริหารกรมและการตรวจติดตามและนิเทศงานหน่วยงานในสังกัดกรม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974740" y="7319284"/>
            <a:ext cx="10583480" cy="79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85"/>
              </a:lnSpc>
            </a:pPr>
            <a:r>
              <a:rPr lang="en-US" sz="2190" b="0" i="0" spc="21">
                <a:solidFill>
                  <a:srgbClr val="F8FBF8"/>
                </a:solidFill>
                <a:latin typeface="Montserrat Light"/>
              </a:rPr>
              <a:t>3. ให้ความรู้ความเข้าใจและสร้างความตระหนักแก่เจ้าหน้าที่การใช้ระเบียบ หลักเกณฑ์ แนวทางการใช้จ่ายงบประมาณ</a:t>
            </a:r>
          </a:p>
        </p:txBody>
      </p:sp>
      <p:sp>
        <p:nvSpPr>
          <p:cNvPr id="16" name="AutoShape 16"/>
          <p:cNvSpPr/>
          <p:nvPr/>
        </p:nvSpPr>
        <p:spPr>
          <a:xfrm>
            <a:off x="462819" y="1537193"/>
            <a:ext cx="8016186" cy="12091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7" name="TextBox 17"/>
          <p:cNvSpPr txBox="1"/>
          <p:nvPr/>
        </p:nvSpPr>
        <p:spPr>
          <a:xfrm>
            <a:off x="2860642" y="1503890"/>
            <a:ext cx="5618363" cy="1228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96241" lvl="1" indent="-198120" algn="l">
              <a:lnSpc>
                <a:spcPts val="3360"/>
              </a:lnSpc>
              <a:buFont typeface="Arial"/>
              <a:buChar char="•"/>
            </a:pPr>
            <a:r>
              <a:rPr lang="en-US" sz="2400" b="1" i="1" spc="132">
                <a:solidFill>
                  <a:srgbClr val="FFFFFF"/>
                </a:solidFill>
                <a:cs typeface="Athiti SemiBold"/>
              </a:rPr>
              <a:t>กลุ่มแผนงาน</a:t>
            </a:r>
          </a:p>
          <a:p>
            <a:pPr marL="396241" lvl="1" indent="-198120" algn="l">
              <a:lnSpc>
                <a:spcPts val="3360"/>
              </a:lnSpc>
              <a:buFont typeface="Arial"/>
              <a:buChar char="•"/>
            </a:pPr>
            <a:r>
              <a:rPr lang="en-US" sz="2400" b="1" i="1" spc="132">
                <a:solidFill>
                  <a:srgbClr val="FFFFFF"/>
                </a:solidFill>
                <a:cs typeface="Athiti SemiBold"/>
              </a:rPr>
              <a:t>กลุ่มคลัง สำนักบริหาร</a:t>
            </a:r>
          </a:p>
          <a:p>
            <a:pPr marL="396240" lvl="1" indent="-198120" algn="l">
              <a:lnSpc>
                <a:spcPts val="3360"/>
              </a:lnSpc>
              <a:buFont typeface="Arial"/>
              <a:buChar char="•"/>
            </a:pPr>
            <a:r>
              <a:rPr lang="en-US" sz="2400" b="1" i="1" spc="132">
                <a:solidFill>
                  <a:srgbClr val="FFFFFF"/>
                </a:solidFill>
                <a:cs typeface="Athiti SemiBold"/>
              </a:rPr>
              <a:t>กลุ่มงานคุ้มครองจริยธรรม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63154" y="1682667"/>
            <a:ext cx="1988832" cy="38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2"/>
              </a:lnSpc>
            </a:pPr>
            <a:r>
              <a:rPr lang="en-US" sz="2800" b="1">
                <a:solidFill>
                  <a:srgbClr val="F8FBF8"/>
                </a:solidFill>
                <a:latin typeface="Athiti SemiBold"/>
              </a:rPr>
              <a:t> </a:t>
            </a:r>
            <a:r>
              <a:rPr lang="en-US" sz="2800" b="1" i="0">
                <a:solidFill>
                  <a:srgbClr val="F8FBF8"/>
                </a:solidFill>
                <a:cs typeface="Athiti SemiBold"/>
              </a:rPr>
              <a:t>ผู้รับผิดชอบ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0" y="457435"/>
            <a:ext cx="13863217" cy="648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0"/>
              </a:lnSpc>
            </a:pPr>
            <a:r>
              <a:rPr lang="en-US" sz="4000" b="1" i="0" spc="-240">
                <a:solidFill>
                  <a:srgbClr val="FFFFFF"/>
                </a:solidFill>
                <a:cs typeface="Montserrat Classic"/>
              </a:rPr>
              <a:t>กระบวนงาน การจัดสรรและการเบิกจ่ายงบประมาณประจำปี</a:t>
            </a:r>
          </a:p>
        </p:txBody>
      </p:sp>
      <p:sp>
        <p:nvSpPr>
          <p:cNvPr id="20" name="TextBox 20"/>
          <p:cNvSpPr txBox="1"/>
          <p:nvPr/>
        </p:nvSpPr>
        <p:spPr>
          <a:xfrm rot="2700000">
            <a:off x="15058045" y="669251"/>
            <a:ext cx="3665948" cy="1361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1"/>
              </a:lnSpc>
            </a:pPr>
            <a:r>
              <a:rPr lang="en-US" sz="2100" b="1" i="0" spc="60">
                <a:solidFill>
                  <a:srgbClr val="545454"/>
                </a:solidFill>
                <a:cs typeface="Montserrat Classic"/>
              </a:rPr>
              <a:t>ความเสี่ยงการทุจริต </a:t>
            </a:r>
          </a:p>
          <a:p>
            <a:pPr algn="ctr">
              <a:lnSpc>
                <a:spcPts val="2751"/>
              </a:lnSpc>
            </a:pPr>
            <a:r>
              <a:rPr lang="en-US" sz="2100" b="1" i="0" spc="60">
                <a:solidFill>
                  <a:srgbClr val="545454"/>
                </a:solidFill>
                <a:cs typeface="Montserrat Classic"/>
              </a:rPr>
              <a:t>ในความโปร่งใสของการใช้จ่ายงบประมาณและการบริหารจัดการทรัพยากรภาครัฐ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993775" y="3404944"/>
            <a:ext cx="13029844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2. การเบิกจ่ายงบประมาณไม่เป็นไปตามระเบียบ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993775" y="3885957"/>
            <a:ext cx="13029844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3. การจัดซื้อจัดจ้างไม่เป็นไปตามระเบียบ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993775" y="4294799"/>
            <a:ext cx="13029844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4. การทุจริต/ใช้อำนาจหน้าที่เรียกรับผลประโยชน์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993775" y="8195584"/>
            <a:ext cx="10583480" cy="382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85"/>
              </a:lnSpc>
            </a:pPr>
            <a:r>
              <a:rPr lang="en-US" sz="2190" b="0" i="0" spc="21">
                <a:solidFill>
                  <a:srgbClr val="F8FBF8"/>
                </a:solidFill>
                <a:latin typeface="Montserrat Light"/>
              </a:rPr>
              <a:t>4. กำหนดกลไกการตรวจสอบการปฏิบัติงานอย่างเคร่งครัด การจัดซื้อจัดจ้าง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993775" y="8728984"/>
            <a:ext cx="10583480" cy="79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85"/>
              </a:lnSpc>
            </a:pPr>
            <a:r>
              <a:rPr lang="en-US" sz="2190" b="0" i="0" spc="21">
                <a:solidFill>
                  <a:srgbClr val="F8FBF8"/>
                </a:solidFill>
                <a:latin typeface="Montserrat Light"/>
              </a:rPr>
              <a:t>5. เผยแพร่ให้ความรู้ ปลูกจิตสำนึก</a:t>
            </a:r>
          </a:p>
          <a:p>
            <a:pPr>
              <a:lnSpc>
                <a:spcPts val="3285"/>
              </a:lnSpc>
            </a:pPr>
            <a:r>
              <a:rPr lang="en-US" sz="2190" b="0" i="0" spc="21">
                <a:solidFill>
                  <a:srgbClr val="F8FBF8"/>
                </a:solidFill>
                <a:cs typeface="Montserrat Light"/>
              </a:rPr>
              <a:t>กระตุ้นให้มีความละอายต่อการทุจริต และสร้าง ค่านิยมสุจริตแก่บุคลากรในหน่วยงาน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14698029" y="5291104"/>
            <a:ext cx="2271604" cy="2271604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092BB"/>
            </a:solidFill>
          </p:spPr>
        </p: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074480" y="5710800"/>
            <a:ext cx="1518704" cy="151870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347649" y="1363424"/>
            <a:ext cx="20979784" cy="12958745"/>
          </a:xfrm>
          <a:prstGeom prst="rect">
            <a:avLst/>
          </a:prstGeom>
          <a:solidFill>
            <a:srgbClr val="F8FBF8"/>
          </a:solidFill>
        </p:spPr>
      </p:sp>
      <p:sp>
        <p:nvSpPr>
          <p:cNvPr id="3" name="TextBox 3"/>
          <p:cNvSpPr txBox="1"/>
          <p:nvPr/>
        </p:nvSpPr>
        <p:spPr>
          <a:xfrm>
            <a:off x="1028700" y="952500"/>
            <a:ext cx="5959256" cy="3813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119"/>
              </a:lnSpc>
            </a:pPr>
            <a:r>
              <a:rPr lang="en-US" sz="12000" b="1" i="0" spc="108">
                <a:solidFill>
                  <a:srgbClr val="F8FBF8"/>
                </a:solidFill>
                <a:latin typeface="Montserrat Classic"/>
              </a:rPr>
              <a:t>THANK</a:t>
            </a:r>
          </a:p>
          <a:p>
            <a:pPr>
              <a:lnSpc>
                <a:spcPts val="15119"/>
              </a:lnSpc>
            </a:pPr>
            <a:r>
              <a:rPr lang="en-US" sz="12000" b="1" i="0" spc="108">
                <a:solidFill>
                  <a:srgbClr val="F8FBF8"/>
                </a:solidFill>
                <a:latin typeface="Montserrat Classic"/>
              </a:rPr>
              <a:t>YOU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735734" y="4943695"/>
            <a:ext cx="11552266" cy="2447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b="1" i="0" spc="592">
                <a:solidFill>
                  <a:srgbClr val="070639"/>
                </a:solidFill>
                <a:cs typeface="Montserrat Classic"/>
              </a:rPr>
              <a:t>กลุ่มงานคุ้มครองจริยธรรม</a:t>
            </a:r>
          </a:p>
        </p:txBody>
      </p:sp>
      <p:sp>
        <p:nvSpPr>
          <p:cNvPr id="5" name="AutoShape 5"/>
          <p:cNvSpPr/>
          <p:nvPr/>
        </p:nvSpPr>
        <p:spPr>
          <a:xfrm rot="-2700000">
            <a:off x="-6413338" y="10270124"/>
            <a:ext cx="16230600" cy="33751"/>
          </a:xfrm>
          <a:prstGeom prst="rect">
            <a:avLst/>
          </a:prstGeom>
          <a:solidFill>
            <a:srgbClr val="342D47"/>
          </a:solid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4558220" y="0"/>
            <a:ext cx="3847680" cy="3841524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BF8"/>
            </a:solidFill>
          </p:spPr>
        </p:sp>
      </p:grpSp>
      <p:sp>
        <p:nvSpPr>
          <p:cNvPr id="4" name="AutoShape 4"/>
          <p:cNvSpPr/>
          <p:nvPr/>
        </p:nvSpPr>
        <p:spPr>
          <a:xfrm rot="-8100000">
            <a:off x="11217235" y="513695"/>
            <a:ext cx="5610063" cy="33751"/>
          </a:xfrm>
          <a:prstGeom prst="rect">
            <a:avLst/>
          </a:prstGeom>
          <a:solidFill>
            <a:srgbClr val="F8FBF8"/>
          </a:solidFill>
        </p:spPr>
      </p:sp>
      <p:sp>
        <p:nvSpPr>
          <p:cNvPr id="5" name="AutoShape 5"/>
          <p:cNvSpPr/>
          <p:nvPr/>
        </p:nvSpPr>
        <p:spPr>
          <a:xfrm>
            <a:off x="535881" y="2037917"/>
            <a:ext cx="1219751" cy="890917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6" name="AutoShape 6"/>
          <p:cNvSpPr/>
          <p:nvPr/>
        </p:nvSpPr>
        <p:spPr>
          <a:xfrm>
            <a:off x="1755631" y="2936933"/>
            <a:ext cx="5457323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7" name="AutoShape 7"/>
          <p:cNvSpPr/>
          <p:nvPr/>
        </p:nvSpPr>
        <p:spPr>
          <a:xfrm>
            <a:off x="7212954" y="2936933"/>
            <a:ext cx="1751869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8" name="AutoShape 8"/>
          <p:cNvSpPr/>
          <p:nvPr/>
        </p:nvSpPr>
        <p:spPr>
          <a:xfrm>
            <a:off x="1755631" y="2036805"/>
            <a:ext cx="5457323" cy="89202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9" name="TextBox 9"/>
          <p:cNvSpPr txBox="1"/>
          <p:nvPr/>
        </p:nvSpPr>
        <p:spPr>
          <a:xfrm>
            <a:off x="2762756" y="2347152"/>
            <a:ext cx="378977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โอกาส/ความเสี่ยงการทุจริต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0" y="67973"/>
            <a:ext cx="13863217" cy="648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0"/>
              </a:lnSpc>
            </a:pPr>
            <a:r>
              <a:rPr lang="en-US" sz="4000" b="1" i="0" spc="115">
                <a:solidFill>
                  <a:srgbClr val="FFFFFF"/>
                </a:solidFill>
                <a:cs typeface="Montserrat Classic"/>
              </a:rPr>
              <a:t>กระบวนงาน ส่งเสริมและรับรองมาตรฐานระบบบริการสุขภาพ</a:t>
            </a:r>
          </a:p>
        </p:txBody>
      </p:sp>
      <p:sp>
        <p:nvSpPr>
          <p:cNvPr id="11" name="TextBox 11"/>
          <p:cNvSpPr txBox="1"/>
          <p:nvPr/>
        </p:nvSpPr>
        <p:spPr>
          <a:xfrm rot="2700000">
            <a:off x="15022632" y="897658"/>
            <a:ext cx="3665948" cy="776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44"/>
              </a:lnSpc>
            </a:pPr>
            <a:r>
              <a:rPr lang="en-US" sz="2400" b="1" i="0" spc="69">
                <a:solidFill>
                  <a:srgbClr val="545454"/>
                </a:solidFill>
                <a:cs typeface="Montserrat Classic"/>
              </a:rPr>
              <a:t>ความเสี่ยงการทุจริตที่เกี่ยวข้องกับการใช้ดุลพินิจ</a:t>
            </a:r>
          </a:p>
        </p:txBody>
      </p:sp>
      <p:sp>
        <p:nvSpPr>
          <p:cNvPr id="12" name="AutoShape 12"/>
          <p:cNvSpPr/>
          <p:nvPr/>
        </p:nvSpPr>
        <p:spPr>
          <a:xfrm>
            <a:off x="535881" y="849723"/>
            <a:ext cx="5788519" cy="1071038"/>
          </a:xfrm>
          <a:prstGeom prst="rect">
            <a:avLst/>
          </a:prstGeom>
          <a:solidFill>
            <a:srgbClr val="D9D9D9">
              <a:alpha val="9803"/>
            </a:srgbClr>
          </a:solidFill>
        </p:spPr>
      </p:sp>
      <p:sp>
        <p:nvSpPr>
          <p:cNvPr id="13" name="AutoShape 13"/>
          <p:cNvSpPr/>
          <p:nvPr/>
        </p:nvSpPr>
        <p:spPr>
          <a:xfrm>
            <a:off x="7212954" y="2036805"/>
            <a:ext cx="1751869" cy="89202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4" name="AutoShape 14"/>
          <p:cNvSpPr/>
          <p:nvPr/>
        </p:nvSpPr>
        <p:spPr>
          <a:xfrm>
            <a:off x="535881" y="2936933"/>
            <a:ext cx="1219751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5" name="TextBox 15"/>
          <p:cNvSpPr txBox="1"/>
          <p:nvPr/>
        </p:nvSpPr>
        <p:spPr>
          <a:xfrm>
            <a:off x="994998" y="2384809"/>
            <a:ext cx="301516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ที่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94998" y="3094723"/>
            <a:ext cx="3015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930939" y="2984990"/>
            <a:ext cx="4880767" cy="777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กรรมการมีประสบการณ์แตกต่างกันใช้ดุลพินิจในการพิจารณาเห็นชอบตามเกณฑ์</a:t>
            </a:r>
          </a:p>
        </p:txBody>
      </p:sp>
      <p:sp>
        <p:nvSpPr>
          <p:cNvPr id="18" name="AutoShape 18"/>
          <p:cNvSpPr/>
          <p:nvPr/>
        </p:nvSpPr>
        <p:spPr>
          <a:xfrm>
            <a:off x="1755631" y="3861284"/>
            <a:ext cx="5457323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9" name="AutoShape 19"/>
          <p:cNvSpPr/>
          <p:nvPr/>
        </p:nvSpPr>
        <p:spPr>
          <a:xfrm>
            <a:off x="7212954" y="3861284"/>
            <a:ext cx="1751869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0" name="AutoShape 20"/>
          <p:cNvSpPr/>
          <p:nvPr/>
        </p:nvSpPr>
        <p:spPr>
          <a:xfrm>
            <a:off x="535881" y="3861284"/>
            <a:ext cx="1219751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1" name="TextBox 21"/>
          <p:cNvSpPr txBox="1"/>
          <p:nvPr/>
        </p:nvSpPr>
        <p:spPr>
          <a:xfrm>
            <a:off x="994998" y="4019073"/>
            <a:ext cx="3015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930939" y="3909341"/>
            <a:ext cx="4880767" cy="777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การใช้ดุลพินิจในการตรวจสอบความครบถ้วนของเอกสารไม่เป็นมาตรฐานเดียวกัน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61216" y="909230"/>
            <a:ext cx="1988832" cy="38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2"/>
              </a:lnSpc>
            </a:pPr>
            <a:r>
              <a:rPr lang="en-US" sz="2800" b="1">
                <a:solidFill>
                  <a:srgbClr val="F8FBF8"/>
                </a:solidFill>
                <a:latin typeface="Athiti SemiBold"/>
              </a:rPr>
              <a:t> </a:t>
            </a:r>
            <a:r>
              <a:rPr lang="en-US" sz="2800" b="1" i="0">
                <a:solidFill>
                  <a:srgbClr val="F8FBF8"/>
                </a:solidFill>
                <a:cs typeface="Athiti SemiBold"/>
              </a:rPr>
              <a:t>ตารางที่ 2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668568" y="1413818"/>
            <a:ext cx="4655832" cy="38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2"/>
              </a:lnSpc>
            </a:pPr>
            <a:r>
              <a:rPr lang="en-US" sz="2800" b="1" i="0">
                <a:solidFill>
                  <a:srgbClr val="F8FBF8"/>
                </a:solidFill>
                <a:cs typeface="Athiti SemiBold"/>
              </a:rPr>
              <a:t>ตารางแสดงสถานะความเสี่ยง</a:t>
            </a:r>
          </a:p>
        </p:txBody>
      </p:sp>
      <p:sp>
        <p:nvSpPr>
          <p:cNvPr id="25" name="AutoShape 25"/>
          <p:cNvSpPr/>
          <p:nvPr/>
        </p:nvSpPr>
        <p:spPr>
          <a:xfrm>
            <a:off x="8964824" y="2938045"/>
            <a:ext cx="1751869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6" name="AutoShape 26"/>
          <p:cNvSpPr/>
          <p:nvPr/>
        </p:nvSpPr>
        <p:spPr>
          <a:xfrm>
            <a:off x="8964824" y="2037917"/>
            <a:ext cx="1751869" cy="89202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7" name="AutoShape 27"/>
          <p:cNvSpPr/>
          <p:nvPr/>
        </p:nvSpPr>
        <p:spPr>
          <a:xfrm>
            <a:off x="8964824" y="3862395"/>
            <a:ext cx="1751869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8" name="AutoShape 28"/>
          <p:cNvSpPr/>
          <p:nvPr/>
        </p:nvSpPr>
        <p:spPr>
          <a:xfrm>
            <a:off x="10716693" y="2938045"/>
            <a:ext cx="1751869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9" name="AutoShape 29"/>
          <p:cNvSpPr/>
          <p:nvPr/>
        </p:nvSpPr>
        <p:spPr>
          <a:xfrm>
            <a:off x="10716693" y="2037917"/>
            <a:ext cx="1751869" cy="89202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0" name="AutoShape 30"/>
          <p:cNvSpPr/>
          <p:nvPr/>
        </p:nvSpPr>
        <p:spPr>
          <a:xfrm>
            <a:off x="10716693" y="3862395"/>
            <a:ext cx="1751869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1" name="AutoShape 31"/>
          <p:cNvSpPr/>
          <p:nvPr/>
        </p:nvSpPr>
        <p:spPr>
          <a:xfrm>
            <a:off x="12468562" y="2938045"/>
            <a:ext cx="1751869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2" name="AutoShape 32"/>
          <p:cNvSpPr/>
          <p:nvPr/>
        </p:nvSpPr>
        <p:spPr>
          <a:xfrm>
            <a:off x="12468562" y="2037917"/>
            <a:ext cx="1751869" cy="89202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3" name="AutoShape 33"/>
          <p:cNvSpPr/>
          <p:nvPr/>
        </p:nvSpPr>
        <p:spPr>
          <a:xfrm>
            <a:off x="12468562" y="3862395"/>
            <a:ext cx="1751869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4" name="TextBox 34"/>
          <p:cNvSpPr txBox="1"/>
          <p:nvPr/>
        </p:nvSpPr>
        <p:spPr>
          <a:xfrm>
            <a:off x="7485594" y="2266761"/>
            <a:ext cx="120659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1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9314394" y="2265650"/>
            <a:ext cx="120659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2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051754" y="2265650"/>
            <a:ext cx="120659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3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741202" y="2266761"/>
            <a:ext cx="120659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4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0989333" y="3129965"/>
            <a:ext cx="120659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/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0989333" y="4106289"/>
            <a:ext cx="120659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/</a:t>
            </a:r>
          </a:p>
        </p:txBody>
      </p:sp>
      <p:sp>
        <p:nvSpPr>
          <p:cNvPr id="40" name="AutoShape 40"/>
          <p:cNvSpPr/>
          <p:nvPr/>
        </p:nvSpPr>
        <p:spPr>
          <a:xfrm>
            <a:off x="535881" y="6331693"/>
            <a:ext cx="1219751" cy="890917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1" name="AutoShape 41"/>
          <p:cNvSpPr/>
          <p:nvPr/>
        </p:nvSpPr>
        <p:spPr>
          <a:xfrm>
            <a:off x="1755631" y="7230710"/>
            <a:ext cx="5457323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2" name="AutoShape 42"/>
          <p:cNvSpPr/>
          <p:nvPr/>
        </p:nvSpPr>
        <p:spPr>
          <a:xfrm>
            <a:off x="7212954" y="7235716"/>
            <a:ext cx="875935" cy="919345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3" name="AutoShape 43"/>
          <p:cNvSpPr/>
          <p:nvPr/>
        </p:nvSpPr>
        <p:spPr>
          <a:xfrm>
            <a:off x="1755631" y="6330582"/>
            <a:ext cx="5457323" cy="89202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4" name="TextBox 44"/>
          <p:cNvSpPr txBox="1"/>
          <p:nvPr/>
        </p:nvSpPr>
        <p:spPr>
          <a:xfrm>
            <a:off x="2762756" y="6640929"/>
            <a:ext cx="378977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โอกาส/ความเสี่ยงการทุจริต</a:t>
            </a:r>
          </a:p>
        </p:txBody>
      </p:sp>
      <p:sp>
        <p:nvSpPr>
          <p:cNvPr id="45" name="AutoShape 45"/>
          <p:cNvSpPr/>
          <p:nvPr/>
        </p:nvSpPr>
        <p:spPr>
          <a:xfrm>
            <a:off x="535881" y="5143500"/>
            <a:ext cx="5788519" cy="1071038"/>
          </a:xfrm>
          <a:prstGeom prst="rect">
            <a:avLst/>
          </a:prstGeom>
          <a:solidFill>
            <a:srgbClr val="D9D9D9">
              <a:alpha val="9803"/>
            </a:srgbClr>
          </a:solidFill>
        </p:spPr>
      </p:sp>
      <p:sp>
        <p:nvSpPr>
          <p:cNvPr id="46" name="AutoShape 46"/>
          <p:cNvSpPr/>
          <p:nvPr/>
        </p:nvSpPr>
        <p:spPr>
          <a:xfrm>
            <a:off x="7212954" y="6326580"/>
            <a:ext cx="4379673" cy="446014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7" name="AutoShape 47"/>
          <p:cNvSpPr/>
          <p:nvPr/>
        </p:nvSpPr>
        <p:spPr>
          <a:xfrm>
            <a:off x="535881" y="7230710"/>
            <a:ext cx="1219751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8" name="TextBox 48"/>
          <p:cNvSpPr txBox="1"/>
          <p:nvPr/>
        </p:nvSpPr>
        <p:spPr>
          <a:xfrm>
            <a:off x="994998" y="6678585"/>
            <a:ext cx="301516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ที่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994998" y="7388499"/>
            <a:ext cx="3015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1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930939" y="7278767"/>
            <a:ext cx="4880767" cy="777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กรรมการมีประสบการณ์แตกต่างกันใช้ดุลพินิจในการพิจารณาเห็นชอบตามเกณฑ์</a:t>
            </a:r>
          </a:p>
        </p:txBody>
      </p:sp>
      <p:sp>
        <p:nvSpPr>
          <p:cNvPr id="51" name="AutoShape 51"/>
          <p:cNvSpPr/>
          <p:nvPr/>
        </p:nvSpPr>
        <p:spPr>
          <a:xfrm>
            <a:off x="1755631" y="8155061"/>
            <a:ext cx="5457323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2" name="AutoShape 52"/>
          <p:cNvSpPr/>
          <p:nvPr/>
        </p:nvSpPr>
        <p:spPr>
          <a:xfrm>
            <a:off x="7212954" y="8155061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3" name="AutoShape 53"/>
          <p:cNvSpPr/>
          <p:nvPr/>
        </p:nvSpPr>
        <p:spPr>
          <a:xfrm>
            <a:off x="535881" y="8155061"/>
            <a:ext cx="1219751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4" name="TextBox 54"/>
          <p:cNvSpPr txBox="1"/>
          <p:nvPr/>
        </p:nvSpPr>
        <p:spPr>
          <a:xfrm>
            <a:off x="994998" y="8312850"/>
            <a:ext cx="3015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2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930939" y="8203118"/>
            <a:ext cx="4880767" cy="777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การใช้ดุลพินิจในการตรวจสอบความครบถ้วนของเอกสารไม่เป็นมาตรฐานเดียวกัน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761216" y="5203007"/>
            <a:ext cx="1988832" cy="38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2"/>
              </a:lnSpc>
            </a:pPr>
            <a:r>
              <a:rPr lang="en-US" sz="2800" b="1">
                <a:solidFill>
                  <a:srgbClr val="F8FBF8"/>
                </a:solidFill>
                <a:latin typeface="Athiti SemiBold"/>
              </a:rPr>
              <a:t> </a:t>
            </a:r>
            <a:r>
              <a:rPr lang="en-US" sz="2800" b="1" i="0">
                <a:solidFill>
                  <a:srgbClr val="F8FBF8"/>
                </a:solidFill>
                <a:cs typeface="Athiti SemiBold"/>
              </a:rPr>
              <a:t>ตารางที่ 3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668568" y="5707594"/>
            <a:ext cx="4655832" cy="38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2"/>
              </a:lnSpc>
            </a:pPr>
            <a:r>
              <a:rPr lang="en-US" sz="2800" b="1" i="0">
                <a:solidFill>
                  <a:srgbClr val="F8FBF8"/>
                </a:solidFill>
                <a:cs typeface="Athiti SemiBold"/>
              </a:rPr>
              <a:t>ตารางเมทริกส์ระดับความเสี่ยง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7328836" y="6358545"/>
            <a:ext cx="413267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ระดับความจำเป็นของการเฝ้าระวัง</a:t>
            </a:r>
          </a:p>
        </p:txBody>
      </p:sp>
      <p:sp>
        <p:nvSpPr>
          <p:cNvPr id="59" name="AutoShape 59"/>
          <p:cNvSpPr/>
          <p:nvPr/>
        </p:nvSpPr>
        <p:spPr>
          <a:xfrm>
            <a:off x="8088889" y="7233787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60" name="AutoShape 60"/>
          <p:cNvSpPr/>
          <p:nvPr/>
        </p:nvSpPr>
        <p:spPr>
          <a:xfrm>
            <a:off x="8964824" y="7233787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61" name="AutoShape 61"/>
          <p:cNvSpPr/>
          <p:nvPr/>
        </p:nvSpPr>
        <p:spPr>
          <a:xfrm>
            <a:off x="9840758" y="7233787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62" name="AutoShape 62"/>
          <p:cNvSpPr/>
          <p:nvPr/>
        </p:nvSpPr>
        <p:spPr>
          <a:xfrm>
            <a:off x="10716693" y="7233787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63" name="AutoShape 63"/>
          <p:cNvSpPr/>
          <p:nvPr/>
        </p:nvSpPr>
        <p:spPr>
          <a:xfrm>
            <a:off x="8088889" y="8155061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64" name="AutoShape 64"/>
          <p:cNvSpPr/>
          <p:nvPr/>
        </p:nvSpPr>
        <p:spPr>
          <a:xfrm>
            <a:off x="8964824" y="8155061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65" name="AutoShape 65"/>
          <p:cNvSpPr/>
          <p:nvPr/>
        </p:nvSpPr>
        <p:spPr>
          <a:xfrm>
            <a:off x="9840758" y="8155061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66" name="AutoShape 66"/>
          <p:cNvSpPr/>
          <p:nvPr/>
        </p:nvSpPr>
        <p:spPr>
          <a:xfrm>
            <a:off x="10716693" y="8155061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67" name="AutoShape 67"/>
          <p:cNvSpPr/>
          <p:nvPr/>
        </p:nvSpPr>
        <p:spPr>
          <a:xfrm>
            <a:off x="11592628" y="7235716"/>
            <a:ext cx="875935" cy="919345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68" name="AutoShape 68"/>
          <p:cNvSpPr/>
          <p:nvPr/>
        </p:nvSpPr>
        <p:spPr>
          <a:xfrm>
            <a:off x="11592628" y="8155061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69" name="AutoShape 69"/>
          <p:cNvSpPr/>
          <p:nvPr/>
        </p:nvSpPr>
        <p:spPr>
          <a:xfrm>
            <a:off x="12468562" y="7233787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70" name="AutoShape 70"/>
          <p:cNvSpPr/>
          <p:nvPr/>
        </p:nvSpPr>
        <p:spPr>
          <a:xfrm>
            <a:off x="13344497" y="7233787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71" name="AutoShape 71"/>
          <p:cNvSpPr/>
          <p:nvPr/>
        </p:nvSpPr>
        <p:spPr>
          <a:xfrm>
            <a:off x="14220432" y="7233787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72" name="AutoShape 72"/>
          <p:cNvSpPr/>
          <p:nvPr/>
        </p:nvSpPr>
        <p:spPr>
          <a:xfrm>
            <a:off x="15096366" y="7233787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73" name="AutoShape 73"/>
          <p:cNvSpPr/>
          <p:nvPr/>
        </p:nvSpPr>
        <p:spPr>
          <a:xfrm>
            <a:off x="12468562" y="8155061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74" name="AutoShape 74"/>
          <p:cNvSpPr/>
          <p:nvPr/>
        </p:nvSpPr>
        <p:spPr>
          <a:xfrm>
            <a:off x="13344497" y="8155061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75" name="AutoShape 75"/>
          <p:cNvSpPr/>
          <p:nvPr/>
        </p:nvSpPr>
        <p:spPr>
          <a:xfrm>
            <a:off x="14220432" y="8155061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76" name="AutoShape 76"/>
          <p:cNvSpPr/>
          <p:nvPr/>
        </p:nvSpPr>
        <p:spPr>
          <a:xfrm>
            <a:off x="15096366" y="8155061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77" name="AutoShape 77"/>
          <p:cNvSpPr/>
          <p:nvPr/>
        </p:nvSpPr>
        <p:spPr>
          <a:xfrm>
            <a:off x="15972301" y="7233787"/>
            <a:ext cx="21405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78" name="AutoShape 78"/>
          <p:cNvSpPr/>
          <p:nvPr/>
        </p:nvSpPr>
        <p:spPr>
          <a:xfrm>
            <a:off x="15972301" y="8158137"/>
            <a:ext cx="21405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79" name="AutoShape 79"/>
          <p:cNvSpPr/>
          <p:nvPr/>
        </p:nvSpPr>
        <p:spPr>
          <a:xfrm>
            <a:off x="7212954" y="6778547"/>
            <a:ext cx="875935" cy="457169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80" name="AutoShape 80"/>
          <p:cNvSpPr/>
          <p:nvPr/>
        </p:nvSpPr>
        <p:spPr>
          <a:xfrm>
            <a:off x="8088889" y="6776617"/>
            <a:ext cx="875935" cy="457169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81" name="AutoShape 81"/>
          <p:cNvSpPr/>
          <p:nvPr/>
        </p:nvSpPr>
        <p:spPr>
          <a:xfrm>
            <a:off x="8964824" y="6776617"/>
            <a:ext cx="875935" cy="457169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82" name="AutoShape 82"/>
          <p:cNvSpPr/>
          <p:nvPr/>
        </p:nvSpPr>
        <p:spPr>
          <a:xfrm>
            <a:off x="9840758" y="6776617"/>
            <a:ext cx="875935" cy="457169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83" name="AutoShape 83"/>
          <p:cNvSpPr/>
          <p:nvPr/>
        </p:nvSpPr>
        <p:spPr>
          <a:xfrm>
            <a:off x="10716693" y="6778547"/>
            <a:ext cx="875935" cy="455240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84" name="AutoShape 84"/>
          <p:cNvSpPr/>
          <p:nvPr/>
        </p:nvSpPr>
        <p:spPr>
          <a:xfrm>
            <a:off x="11592628" y="6778547"/>
            <a:ext cx="875935" cy="457169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85" name="AutoShape 85"/>
          <p:cNvSpPr/>
          <p:nvPr/>
        </p:nvSpPr>
        <p:spPr>
          <a:xfrm>
            <a:off x="12468562" y="6778547"/>
            <a:ext cx="875935" cy="457169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86" name="AutoShape 86"/>
          <p:cNvSpPr/>
          <p:nvPr/>
        </p:nvSpPr>
        <p:spPr>
          <a:xfrm>
            <a:off x="13344497" y="6778547"/>
            <a:ext cx="875935" cy="457169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87" name="AutoShape 87"/>
          <p:cNvSpPr/>
          <p:nvPr/>
        </p:nvSpPr>
        <p:spPr>
          <a:xfrm>
            <a:off x="14220432" y="6778547"/>
            <a:ext cx="875935" cy="457169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88" name="AutoShape 88"/>
          <p:cNvSpPr/>
          <p:nvPr/>
        </p:nvSpPr>
        <p:spPr>
          <a:xfrm>
            <a:off x="15096366" y="6776453"/>
            <a:ext cx="875935" cy="459263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89" name="AutoShape 89"/>
          <p:cNvSpPr/>
          <p:nvPr/>
        </p:nvSpPr>
        <p:spPr>
          <a:xfrm>
            <a:off x="15972301" y="6326580"/>
            <a:ext cx="2140535" cy="909136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90" name="AutoShape 90"/>
          <p:cNvSpPr/>
          <p:nvPr/>
        </p:nvSpPr>
        <p:spPr>
          <a:xfrm>
            <a:off x="11592628" y="6332533"/>
            <a:ext cx="4379673" cy="446014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91" name="TextBox 91"/>
          <p:cNvSpPr txBox="1"/>
          <p:nvPr/>
        </p:nvSpPr>
        <p:spPr>
          <a:xfrm>
            <a:off x="7436247" y="6800949"/>
            <a:ext cx="42935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1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8312181" y="6788032"/>
            <a:ext cx="42935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2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9188116" y="6800949"/>
            <a:ext cx="42935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3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10064051" y="6788032"/>
            <a:ext cx="42935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4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0939986" y="6800949"/>
            <a:ext cx="42935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5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1716130" y="6338370"/>
            <a:ext cx="413267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ระดับความรุนแรงของผลกระทบ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11812202" y="6788032"/>
            <a:ext cx="42935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1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12691855" y="6800949"/>
            <a:ext cx="42935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2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13567790" y="6800949"/>
            <a:ext cx="42935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3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14443724" y="6800949"/>
            <a:ext cx="42935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4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15319659" y="6800949"/>
            <a:ext cx="42935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5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15972301" y="6441888"/>
            <a:ext cx="2044424" cy="630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1"/>
              </a:lnSpc>
            </a:pPr>
            <a:r>
              <a:rPr lang="en-US" sz="1700" b="0" i="0" spc="17">
                <a:solidFill>
                  <a:srgbClr val="F8FBF8"/>
                </a:solidFill>
                <a:cs typeface="Montserrat Light"/>
              </a:rPr>
              <a:t>ค่าความเสี่ยง</a:t>
            </a:r>
          </a:p>
          <a:p>
            <a:pPr algn="ctr">
              <a:lnSpc>
                <a:spcPts val="2551"/>
              </a:lnSpc>
            </a:pPr>
            <a:r>
              <a:rPr lang="en-US" sz="1700" b="0" i="0" spc="17">
                <a:solidFill>
                  <a:srgbClr val="F8FBF8"/>
                </a:solidFill>
                <a:cs typeface="Montserrat Light"/>
              </a:rPr>
              <a:t>รวม X รุนแรง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10772799" y="7398024"/>
            <a:ext cx="763723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/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10772799" y="8457204"/>
            <a:ext cx="763723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/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15152472" y="7398024"/>
            <a:ext cx="763723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/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15152472" y="8457204"/>
            <a:ext cx="763723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/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16752672" y="7398024"/>
            <a:ext cx="763723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25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16752672" y="8457204"/>
            <a:ext cx="763723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25</a:t>
            </a:r>
          </a:p>
        </p:txBody>
      </p:sp>
      <p:grpSp>
        <p:nvGrpSpPr>
          <p:cNvPr id="109" name="Group 109"/>
          <p:cNvGrpSpPr/>
          <p:nvPr/>
        </p:nvGrpSpPr>
        <p:grpSpPr>
          <a:xfrm>
            <a:off x="14748308" y="3286472"/>
            <a:ext cx="2306881" cy="2306881"/>
            <a:chOff x="0" y="0"/>
            <a:chExt cx="6350000" cy="6350000"/>
          </a:xfrm>
        </p:grpSpPr>
        <p:sp>
          <p:nvSpPr>
            <p:cNvPr id="110" name="Freeform 1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092BB"/>
            </a:solidFill>
          </p:spPr>
        </p:sp>
      </p:grpSp>
      <p:pic>
        <p:nvPicPr>
          <p:cNvPr id="111" name="Picture 1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2151221">
            <a:off x="15104597" y="3578207"/>
            <a:ext cx="1673647" cy="1758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4558220" y="-74628"/>
            <a:ext cx="3847680" cy="3841524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BF8"/>
            </a:solidFill>
          </p:spPr>
        </p:sp>
      </p:grpSp>
      <p:sp>
        <p:nvSpPr>
          <p:cNvPr id="4" name="AutoShape 4"/>
          <p:cNvSpPr/>
          <p:nvPr/>
        </p:nvSpPr>
        <p:spPr>
          <a:xfrm rot="-8100000">
            <a:off x="11217235" y="513695"/>
            <a:ext cx="5610063" cy="33751"/>
          </a:xfrm>
          <a:prstGeom prst="rect">
            <a:avLst/>
          </a:prstGeom>
          <a:solidFill>
            <a:srgbClr val="F8FBF8"/>
          </a:solidFill>
        </p:spPr>
      </p:sp>
      <p:sp>
        <p:nvSpPr>
          <p:cNvPr id="5" name="TextBox 5"/>
          <p:cNvSpPr txBox="1"/>
          <p:nvPr/>
        </p:nvSpPr>
        <p:spPr>
          <a:xfrm rot="2700000">
            <a:off x="15022632" y="928017"/>
            <a:ext cx="3665948" cy="776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44"/>
              </a:lnSpc>
            </a:pPr>
            <a:r>
              <a:rPr lang="en-US" sz="2400" b="1" i="0" spc="69">
                <a:solidFill>
                  <a:srgbClr val="545454"/>
                </a:solidFill>
                <a:cs typeface="Montserrat Classic"/>
              </a:rPr>
              <a:t>ความเสี่ยงการทุจริตที่เกี่ยวข้องกับการใช้ดุลพินิจ</a:t>
            </a:r>
          </a:p>
        </p:txBody>
      </p:sp>
      <p:sp>
        <p:nvSpPr>
          <p:cNvPr id="6" name="AutoShape 6"/>
          <p:cNvSpPr/>
          <p:nvPr/>
        </p:nvSpPr>
        <p:spPr>
          <a:xfrm>
            <a:off x="462819" y="3211628"/>
            <a:ext cx="16796481" cy="1541583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7" name="TextBox 7"/>
          <p:cNvSpPr txBox="1"/>
          <p:nvPr/>
        </p:nvSpPr>
        <p:spPr>
          <a:xfrm>
            <a:off x="618712" y="3546174"/>
            <a:ext cx="3072880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b="0" i="0" spc="264">
                <a:solidFill>
                  <a:srgbClr val="F8FBF8"/>
                </a:solidFill>
                <a:cs typeface="Montserrat Classic"/>
              </a:rPr>
              <a:t>รูปแบบพฤติกรรมความเสี่ยงการทุจริต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993775" y="3730007"/>
            <a:ext cx="12699644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cs typeface="Montserrat Light"/>
              </a:rPr>
              <a:t>การตรวจสอบความครบถ้วนของเอกสารประกอบการพิจารณารับรองคุณภาพไม่เป็นมาตรฐานเดียวกัน</a:t>
            </a:r>
          </a:p>
        </p:txBody>
      </p:sp>
      <p:sp>
        <p:nvSpPr>
          <p:cNvPr id="9" name="AutoShape 9"/>
          <p:cNvSpPr/>
          <p:nvPr/>
        </p:nvSpPr>
        <p:spPr>
          <a:xfrm>
            <a:off x="462819" y="4901465"/>
            <a:ext cx="16796481" cy="4886227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0" name="TextBox 10"/>
          <p:cNvSpPr txBox="1"/>
          <p:nvPr/>
        </p:nvSpPr>
        <p:spPr>
          <a:xfrm>
            <a:off x="707596" y="5523793"/>
            <a:ext cx="2983997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b="0" i="0" spc="264">
                <a:solidFill>
                  <a:srgbClr val="F8FBF8"/>
                </a:solidFill>
                <a:cs typeface="Montserrat Classic"/>
              </a:rPr>
              <a:t>มาตรการป้องกัน การทุจริต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089153" y="5121995"/>
            <a:ext cx="5871893" cy="4063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1661" lvl="1" indent="-180830">
              <a:lnSpc>
                <a:spcPts val="3285"/>
              </a:lnSpc>
              <a:buFont typeface="Arial"/>
              <a:buChar char="•"/>
            </a:pPr>
            <a:r>
              <a:rPr lang="en-US" sz="2190" b="0" i="0" spc="21">
                <a:solidFill>
                  <a:srgbClr val="F8FBF8"/>
                </a:solidFill>
                <a:cs typeface="Montserrat Light"/>
              </a:rPr>
              <a:t>จัดทำมาตรฐานการปฏิบัติงานการรับรองมาตรฐานระบบบริการสุขภาพ </a:t>
            </a:r>
          </a:p>
          <a:p>
            <a:pPr>
              <a:lnSpc>
                <a:spcPts val="3285"/>
              </a:lnSpc>
            </a:pPr>
            <a:r>
              <a:rPr lang="en-US" sz="2190" b="0" i="0" spc="21">
                <a:solidFill>
                  <a:srgbClr val="F8FBF8"/>
                </a:solidFill>
                <a:latin typeface="Montserrat Light"/>
              </a:rPr>
              <a:t>       - แนวทางการตรวจสอบเอกสารหลักฐานประกอบการขอการรับรองมาตรฐานระบบบริการสุขภาพ</a:t>
            </a:r>
          </a:p>
          <a:p>
            <a:pPr>
              <a:lnSpc>
                <a:spcPts val="3285"/>
              </a:lnSpc>
            </a:pPr>
            <a:r>
              <a:rPr lang="en-US" sz="2190" b="0" i="0" spc="21">
                <a:solidFill>
                  <a:srgbClr val="F8FBF8"/>
                </a:solidFill>
                <a:latin typeface="Montserrat Light"/>
              </a:rPr>
              <a:t>       - กำหนดขั้นตอนปฏิบัติการตรวจสอบเอกสารการขอรับรองมาตรฐาน</a:t>
            </a:r>
          </a:p>
          <a:p>
            <a:pPr>
              <a:lnSpc>
                <a:spcPts val="3285"/>
              </a:lnSpc>
            </a:pPr>
            <a:r>
              <a:rPr lang="en-US" sz="2190" b="0" i="0" spc="21">
                <a:solidFill>
                  <a:srgbClr val="F8FBF8"/>
                </a:solidFill>
                <a:latin typeface="Montserrat Light"/>
              </a:rPr>
              <a:t>       - กำหนดขั้นตอนการขอรับรองมาตรฐานระบบริการสุขภาพ</a:t>
            </a:r>
          </a:p>
          <a:p>
            <a:pPr>
              <a:lnSpc>
                <a:spcPts val="3285"/>
              </a:lnSpc>
            </a:pPr>
            <a:r>
              <a:rPr lang="en-US" sz="2190" b="0" i="0">
                <a:solidFill>
                  <a:srgbClr val="F8FBF8"/>
                </a:solidFill>
                <a:latin typeface="Montserrat Light"/>
              </a:rPr>
              <a:t>       - ตรวจสอบเอกสารประกอบการพิจารณาการรับรองมาตรฐานฯดยคณะกรรมการ</a:t>
            </a:r>
          </a:p>
        </p:txBody>
      </p:sp>
      <p:sp>
        <p:nvSpPr>
          <p:cNvPr id="12" name="AutoShape 12"/>
          <p:cNvSpPr/>
          <p:nvPr/>
        </p:nvSpPr>
        <p:spPr>
          <a:xfrm>
            <a:off x="462819" y="1655480"/>
            <a:ext cx="6202551" cy="1349372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3" name="TextBox 13"/>
          <p:cNvSpPr txBox="1"/>
          <p:nvPr/>
        </p:nvSpPr>
        <p:spPr>
          <a:xfrm>
            <a:off x="493361" y="1684055"/>
            <a:ext cx="1988832" cy="38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2"/>
              </a:lnSpc>
            </a:pPr>
            <a:r>
              <a:rPr lang="en-US" sz="2800" b="1">
                <a:solidFill>
                  <a:srgbClr val="F8FBF8"/>
                </a:solidFill>
                <a:latin typeface="Athiti SemiBold"/>
              </a:rPr>
              <a:t> </a:t>
            </a:r>
            <a:r>
              <a:rPr lang="en-US" sz="2800" b="1" i="0">
                <a:solidFill>
                  <a:srgbClr val="F8FBF8"/>
                </a:solidFill>
                <a:cs typeface="Athiti SemiBold"/>
              </a:rPr>
              <a:t>ผู้รับผิดชอบ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614294" y="1734278"/>
            <a:ext cx="3917353" cy="1152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2111" lvl="1" indent="-181055" algn="l">
              <a:lnSpc>
                <a:spcPts val="3070"/>
              </a:lnSpc>
              <a:buFont typeface="Arial"/>
              <a:buChar char="•"/>
            </a:pPr>
            <a:r>
              <a:rPr lang="en-US" sz="2193" b="1" i="0" spc="120">
                <a:solidFill>
                  <a:srgbClr val="FFFFFF"/>
                </a:solidFill>
                <a:cs typeface="Athiti SemiBold"/>
              </a:rPr>
              <a:t>กองวิศวกรรมการแพทย์</a:t>
            </a:r>
          </a:p>
          <a:p>
            <a:pPr marL="362111" lvl="1" indent="-181055" algn="l">
              <a:lnSpc>
                <a:spcPts val="3070"/>
              </a:lnSpc>
              <a:buFont typeface="Arial"/>
              <a:buChar char="•"/>
            </a:pPr>
            <a:r>
              <a:rPr lang="en-US" sz="2193" b="1" i="1" spc="120">
                <a:solidFill>
                  <a:srgbClr val="FFFFFF"/>
                </a:solidFill>
                <a:cs typeface="Athiti SemiBold"/>
              </a:rPr>
              <a:t>กองแบบแผน</a:t>
            </a:r>
          </a:p>
          <a:p>
            <a:pPr marL="362111" lvl="1" indent="-181055" algn="l">
              <a:lnSpc>
                <a:spcPts val="3070"/>
              </a:lnSpc>
              <a:buFont typeface="Arial"/>
              <a:buChar char="•"/>
            </a:pPr>
            <a:r>
              <a:rPr lang="en-US" sz="2193" b="1" i="1" spc="120">
                <a:solidFill>
                  <a:srgbClr val="FFFFFF"/>
                </a:solidFill>
                <a:cs typeface="Athiti SemiBold"/>
              </a:rPr>
              <a:t>กองสุขศึกษา</a:t>
            </a:r>
          </a:p>
        </p:txBody>
      </p:sp>
      <p:sp>
        <p:nvSpPr>
          <p:cNvPr id="15" name="AutoShape 15"/>
          <p:cNvSpPr/>
          <p:nvPr/>
        </p:nvSpPr>
        <p:spPr>
          <a:xfrm>
            <a:off x="7097941" y="1655480"/>
            <a:ext cx="3692697" cy="1349372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6" name="TextBox 16"/>
          <p:cNvSpPr txBox="1"/>
          <p:nvPr/>
        </p:nvSpPr>
        <p:spPr>
          <a:xfrm>
            <a:off x="7355187" y="1800953"/>
            <a:ext cx="3435451" cy="38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2"/>
              </a:lnSpc>
            </a:pPr>
            <a:r>
              <a:rPr lang="en-US" sz="2800" b="1">
                <a:solidFill>
                  <a:srgbClr val="F8FBF8"/>
                </a:solidFill>
                <a:latin typeface="Athiti SemiBold"/>
              </a:rPr>
              <a:t> </a:t>
            </a:r>
            <a:r>
              <a:rPr lang="en-US" sz="2800" b="1" i="0">
                <a:solidFill>
                  <a:srgbClr val="F8FBF8"/>
                </a:solidFill>
                <a:cs typeface="Athiti SemiBold"/>
              </a:rPr>
              <a:t>ระยะเวลาดำเนินการ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613906" y="2358047"/>
            <a:ext cx="3040627" cy="38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2"/>
              </a:lnSpc>
            </a:pPr>
            <a:r>
              <a:rPr lang="en-US" sz="2800" b="1">
                <a:solidFill>
                  <a:srgbClr val="F8FBF8"/>
                </a:solidFill>
                <a:latin typeface="Athiti SemiBold"/>
              </a:rPr>
              <a:t> </a:t>
            </a:r>
            <a:r>
              <a:rPr lang="en-US" sz="2800" b="1" i="0">
                <a:solidFill>
                  <a:srgbClr val="F8FBF8"/>
                </a:solidFill>
                <a:cs typeface="Athiti SemiBold"/>
              </a:rPr>
              <a:t>ต.ค. 61 – ก.ย. 62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821526" y="5121995"/>
            <a:ext cx="5871893" cy="3245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85"/>
              </a:lnSpc>
            </a:pPr>
            <a:r>
              <a:rPr lang="en-US" sz="2190" b="0" i="0" spc="21">
                <a:solidFill>
                  <a:srgbClr val="F8FBF8"/>
                </a:solidFill>
                <a:latin typeface="Montserrat Light"/>
              </a:rPr>
              <a:t>2.จัดทำคู่มือ/มาตรฐานการพัฒนามาตรฐานระบบบริการสุขภาพ สำหรับสถานบริการสุขภาพ </a:t>
            </a:r>
          </a:p>
          <a:p>
            <a:pPr>
              <a:lnSpc>
                <a:spcPts val="3285"/>
              </a:lnSpc>
            </a:pPr>
            <a:r>
              <a:rPr lang="en-US" sz="2190" b="0" i="0" spc="21">
                <a:solidFill>
                  <a:srgbClr val="F8FBF8"/>
                </a:solidFill>
                <a:latin typeface="Montserrat Light"/>
              </a:rPr>
              <a:t>      - การประเมินตนเองตามเกณฑ์มาตรฐานระบบบริการสุขภาพ</a:t>
            </a:r>
          </a:p>
          <a:p>
            <a:pPr>
              <a:lnSpc>
                <a:spcPts val="3285"/>
              </a:lnSpc>
            </a:pPr>
            <a:r>
              <a:rPr lang="en-US" sz="2190" b="0" i="0" spc="21">
                <a:solidFill>
                  <a:srgbClr val="F8FBF8"/>
                </a:solidFill>
                <a:latin typeface="Montserrat Light"/>
              </a:rPr>
              <a:t>     - การพัฒนาสถานบริการสุขภาพให้มีมาตรฐานตามเกณฑ์มาตรฐานระบบบริการสุขภาพ</a:t>
            </a:r>
          </a:p>
          <a:p>
            <a:pPr>
              <a:lnSpc>
                <a:spcPts val="3285"/>
              </a:lnSpc>
            </a:pPr>
            <a:r>
              <a:rPr lang="en-US" sz="2190" b="0" i="0" spc="21">
                <a:solidFill>
                  <a:srgbClr val="F8FBF8"/>
                </a:solidFill>
                <a:latin typeface="Montserrat Light"/>
              </a:rPr>
              <a:t>    - ขั้นตอนการขอรับรองมาตรฐานระบบบริการสุขภาพ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0" y="482946"/>
            <a:ext cx="13863217" cy="648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0"/>
              </a:lnSpc>
            </a:pPr>
            <a:r>
              <a:rPr lang="en-US" sz="4000" b="1" i="0" spc="115">
                <a:solidFill>
                  <a:srgbClr val="FFFFFF"/>
                </a:solidFill>
                <a:cs typeface="Montserrat Classic"/>
              </a:rPr>
              <a:t>กระบวนงาน ส่งเสริมและรับรองมาตรฐานระบบบริการสุขภาพ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5776250" y="7714368"/>
            <a:ext cx="2306881" cy="2306881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092BB"/>
            </a:solidFill>
          </p:spPr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2151221">
            <a:off x="16132540" y="8006103"/>
            <a:ext cx="1673647" cy="1758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4444020" y="0"/>
            <a:ext cx="3847680" cy="3841524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BF8"/>
            </a:solidFill>
          </p:spPr>
        </p:sp>
      </p:grpSp>
      <p:sp>
        <p:nvSpPr>
          <p:cNvPr id="4" name="AutoShape 4"/>
          <p:cNvSpPr/>
          <p:nvPr/>
        </p:nvSpPr>
        <p:spPr>
          <a:xfrm rot="-8100000">
            <a:off x="11217235" y="513695"/>
            <a:ext cx="5610063" cy="33751"/>
          </a:xfrm>
          <a:prstGeom prst="rect">
            <a:avLst/>
          </a:prstGeom>
          <a:solidFill>
            <a:srgbClr val="F8FBF8"/>
          </a:solidFill>
        </p:spPr>
      </p:sp>
      <p:sp>
        <p:nvSpPr>
          <p:cNvPr id="5" name="AutoShape 5"/>
          <p:cNvSpPr/>
          <p:nvPr/>
        </p:nvSpPr>
        <p:spPr>
          <a:xfrm>
            <a:off x="599381" y="2219639"/>
            <a:ext cx="1219751" cy="890917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6" name="AutoShape 6"/>
          <p:cNvSpPr/>
          <p:nvPr/>
        </p:nvSpPr>
        <p:spPr>
          <a:xfrm>
            <a:off x="1819131" y="3118655"/>
            <a:ext cx="5457323" cy="13815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7" name="AutoShape 7"/>
          <p:cNvSpPr/>
          <p:nvPr/>
        </p:nvSpPr>
        <p:spPr>
          <a:xfrm>
            <a:off x="7276454" y="3118655"/>
            <a:ext cx="3733069" cy="13815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8" name="AutoShape 8"/>
          <p:cNvSpPr/>
          <p:nvPr/>
        </p:nvSpPr>
        <p:spPr>
          <a:xfrm>
            <a:off x="1819131" y="2218528"/>
            <a:ext cx="5457323" cy="89202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9" name="TextBox 9"/>
          <p:cNvSpPr txBox="1"/>
          <p:nvPr/>
        </p:nvSpPr>
        <p:spPr>
          <a:xfrm>
            <a:off x="2826256" y="2528875"/>
            <a:ext cx="378977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โอกาส/ความเสี่ยงการทุจริต</a:t>
            </a:r>
          </a:p>
        </p:txBody>
      </p:sp>
      <p:sp>
        <p:nvSpPr>
          <p:cNvPr id="10" name="AutoShape 10"/>
          <p:cNvSpPr/>
          <p:nvPr/>
        </p:nvSpPr>
        <p:spPr>
          <a:xfrm>
            <a:off x="11009524" y="3118655"/>
            <a:ext cx="3788054" cy="13815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1" name="TextBox 11"/>
          <p:cNvSpPr txBox="1"/>
          <p:nvPr/>
        </p:nvSpPr>
        <p:spPr>
          <a:xfrm>
            <a:off x="318892" y="262410"/>
            <a:ext cx="13089105" cy="507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2"/>
              </a:lnSpc>
            </a:pPr>
            <a:r>
              <a:rPr lang="en-US" sz="3200" b="1" i="0" spc="22">
                <a:solidFill>
                  <a:srgbClr val="FFFFFF"/>
                </a:solidFill>
                <a:cs typeface="Montserrat Classic"/>
              </a:rPr>
              <a:t>กระบวนงาน การการคัดเลือก อสม.ดีเด่น - อสม.ดีเยี่ยม - อสม.ดีเยี่ยมอย่างยิ่ง</a:t>
            </a:r>
          </a:p>
        </p:txBody>
      </p:sp>
      <p:sp>
        <p:nvSpPr>
          <p:cNvPr id="12" name="TextBox 12"/>
          <p:cNvSpPr txBox="1"/>
          <p:nvPr/>
        </p:nvSpPr>
        <p:spPr>
          <a:xfrm rot="2700000">
            <a:off x="15022632" y="897658"/>
            <a:ext cx="3665948" cy="776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44"/>
              </a:lnSpc>
            </a:pPr>
            <a:r>
              <a:rPr lang="en-US" sz="2400" b="1" i="0" spc="69">
                <a:solidFill>
                  <a:srgbClr val="545454"/>
                </a:solidFill>
                <a:cs typeface="Montserrat Classic"/>
              </a:rPr>
              <a:t>ความเสี่ยงการทุจริตที่เกี่ยวข้องกับการใช้ดุลพินิจ</a:t>
            </a:r>
          </a:p>
        </p:txBody>
      </p:sp>
      <p:sp>
        <p:nvSpPr>
          <p:cNvPr id="13" name="AutoShape 13"/>
          <p:cNvSpPr/>
          <p:nvPr/>
        </p:nvSpPr>
        <p:spPr>
          <a:xfrm>
            <a:off x="599381" y="1028700"/>
            <a:ext cx="4795238" cy="1071038"/>
          </a:xfrm>
          <a:prstGeom prst="rect">
            <a:avLst/>
          </a:prstGeom>
          <a:solidFill>
            <a:srgbClr val="D9D9D9">
              <a:alpha val="9803"/>
            </a:srgbClr>
          </a:solidFill>
        </p:spPr>
      </p:sp>
      <p:sp>
        <p:nvSpPr>
          <p:cNvPr id="14" name="AutoShape 14"/>
          <p:cNvSpPr/>
          <p:nvPr/>
        </p:nvSpPr>
        <p:spPr>
          <a:xfrm>
            <a:off x="7276454" y="2218528"/>
            <a:ext cx="7521124" cy="47642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5" name="AutoShape 15"/>
          <p:cNvSpPr/>
          <p:nvPr/>
        </p:nvSpPr>
        <p:spPr>
          <a:xfrm>
            <a:off x="599381" y="3118655"/>
            <a:ext cx="1219751" cy="13815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6" name="AutoShape 16"/>
          <p:cNvSpPr/>
          <p:nvPr/>
        </p:nvSpPr>
        <p:spPr>
          <a:xfrm>
            <a:off x="7276454" y="2694955"/>
            <a:ext cx="3733069" cy="41560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7" name="AutoShape 17"/>
          <p:cNvSpPr/>
          <p:nvPr/>
        </p:nvSpPr>
        <p:spPr>
          <a:xfrm>
            <a:off x="11009524" y="2694955"/>
            <a:ext cx="3788054" cy="41560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8" name="TextBox 18"/>
          <p:cNvSpPr txBox="1"/>
          <p:nvPr/>
        </p:nvSpPr>
        <p:spPr>
          <a:xfrm>
            <a:off x="9362836" y="2260571"/>
            <a:ext cx="378977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ประเภทความเสี่ยงการทุจริต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540350" y="2676167"/>
            <a:ext cx="3205277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Known Factor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175243" y="2703737"/>
            <a:ext cx="3205277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Unknown Factor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58498" y="2566531"/>
            <a:ext cx="301516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ที่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58498" y="3276445"/>
            <a:ext cx="3015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994439" y="3166712"/>
            <a:ext cx="5282016" cy="1177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b="0" i="0">
                <a:solidFill>
                  <a:srgbClr val="F8FBF8"/>
                </a:solidFill>
                <a:cs typeface="Montserrat Light"/>
              </a:rPr>
              <a:t>คณะกรรมการตัดสินคัดเลือก อสม.ดีเด่นไม่เป็นธรรมเนื่องจากได้รับข้อมูลประกอบการพิจารณาที่ไม่เป็นมาตรฐานเดียวกันและรูปแบบการต้อนรับ</a:t>
            </a:r>
          </a:p>
        </p:txBody>
      </p:sp>
      <p:sp>
        <p:nvSpPr>
          <p:cNvPr id="24" name="AutoShape 24"/>
          <p:cNvSpPr/>
          <p:nvPr/>
        </p:nvSpPr>
        <p:spPr>
          <a:xfrm>
            <a:off x="1819131" y="4500206"/>
            <a:ext cx="5457323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5" name="AutoShape 25"/>
          <p:cNvSpPr/>
          <p:nvPr/>
        </p:nvSpPr>
        <p:spPr>
          <a:xfrm>
            <a:off x="7276454" y="4500206"/>
            <a:ext cx="3733069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6" name="AutoShape 26"/>
          <p:cNvSpPr/>
          <p:nvPr/>
        </p:nvSpPr>
        <p:spPr>
          <a:xfrm>
            <a:off x="11009524" y="4500206"/>
            <a:ext cx="3788054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7" name="AutoShape 27"/>
          <p:cNvSpPr/>
          <p:nvPr/>
        </p:nvSpPr>
        <p:spPr>
          <a:xfrm>
            <a:off x="599381" y="4500206"/>
            <a:ext cx="1219751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8" name="TextBox 28"/>
          <p:cNvSpPr txBox="1"/>
          <p:nvPr/>
        </p:nvSpPr>
        <p:spPr>
          <a:xfrm>
            <a:off x="1058498" y="4657995"/>
            <a:ext cx="3015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2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994439" y="4548263"/>
            <a:ext cx="4880767" cy="777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มีการเรียกรับผลประโยชน์เพื่อให้มีผลกระทบต่อการคัดเลือก</a:t>
            </a:r>
          </a:p>
        </p:txBody>
      </p:sp>
      <p:sp>
        <p:nvSpPr>
          <p:cNvPr id="30" name="AutoShape 30"/>
          <p:cNvSpPr/>
          <p:nvPr/>
        </p:nvSpPr>
        <p:spPr>
          <a:xfrm>
            <a:off x="5494283" y="1028700"/>
            <a:ext cx="6827561" cy="1068930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1" name="TextBox 31"/>
          <p:cNvSpPr txBox="1"/>
          <p:nvPr/>
        </p:nvSpPr>
        <p:spPr>
          <a:xfrm>
            <a:off x="7510457" y="1416022"/>
            <a:ext cx="4787602" cy="355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i="1" spc="115">
                <a:solidFill>
                  <a:srgbClr val="FFFFFF"/>
                </a:solidFill>
                <a:cs typeface="Athiti SemiBold"/>
              </a:rPr>
              <a:t>กองสนับสนุนสุขภาพภาคประชาชน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621610" y="1177640"/>
            <a:ext cx="1988832" cy="38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2"/>
              </a:lnSpc>
            </a:pPr>
            <a:r>
              <a:rPr lang="en-US" sz="2800" b="1">
                <a:solidFill>
                  <a:srgbClr val="F8FBF8"/>
                </a:solidFill>
                <a:latin typeface="Athiti SemiBold"/>
              </a:rPr>
              <a:t> </a:t>
            </a:r>
            <a:r>
              <a:rPr lang="en-US" sz="2800" b="1" i="0">
                <a:solidFill>
                  <a:srgbClr val="F8FBF8"/>
                </a:solidFill>
                <a:cs typeface="Athiti SemiBold"/>
              </a:rPr>
              <a:t>ผู้รับผิดชอบ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99381" y="1183309"/>
            <a:ext cx="1988832" cy="38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2"/>
              </a:lnSpc>
            </a:pPr>
            <a:r>
              <a:rPr lang="en-US" sz="2800" b="1">
                <a:solidFill>
                  <a:srgbClr val="F8FBF8"/>
                </a:solidFill>
                <a:latin typeface="Athiti SemiBold"/>
              </a:rPr>
              <a:t> </a:t>
            </a:r>
            <a:r>
              <a:rPr lang="en-US" sz="2800" b="1" i="0">
                <a:solidFill>
                  <a:srgbClr val="F8FBF8"/>
                </a:solidFill>
                <a:cs typeface="Athiti SemiBold"/>
              </a:rPr>
              <a:t>ตารางที่ 1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732068" y="1592794"/>
            <a:ext cx="3373132" cy="38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2"/>
              </a:lnSpc>
            </a:pPr>
            <a:r>
              <a:rPr lang="en-US" sz="2800" b="1" i="0">
                <a:solidFill>
                  <a:srgbClr val="F8FBF8"/>
                </a:solidFill>
                <a:cs typeface="Athiti SemiBold"/>
              </a:rPr>
              <a:t>ตารางระบุความเสี่ยง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604205" y="3657445"/>
            <a:ext cx="120659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/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516168" y="4718955"/>
            <a:ext cx="120659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/</a:t>
            </a:r>
          </a:p>
        </p:txBody>
      </p:sp>
      <p:sp>
        <p:nvSpPr>
          <p:cNvPr id="37" name="AutoShape 37"/>
          <p:cNvSpPr/>
          <p:nvPr/>
        </p:nvSpPr>
        <p:spPr>
          <a:xfrm>
            <a:off x="599381" y="6757384"/>
            <a:ext cx="1219751" cy="890917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8" name="AutoShape 38"/>
          <p:cNvSpPr/>
          <p:nvPr/>
        </p:nvSpPr>
        <p:spPr>
          <a:xfrm>
            <a:off x="1819131" y="7656401"/>
            <a:ext cx="5457323" cy="1389347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9" name="AutoShape 39"/>
          <p:cNvSpPr/>
          <p:nvPr/>
        </p:nvSpPr>
        <p:spPr>
          <a:xfrm>
            <a:off x="7276454" y="7656401"/>
            <a:ext cx="1751869" cy="1389347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0" name="AutoShape 40"/>
          <p:cNvSpPr/>
          <p:nvPr/>
        </p:nvSpPr>
        <p:spPr>
          <a:xfrm>
            <a:off x="1819131" y="6756273"/>
            <a:ext cx="5457323" cy="89202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1" name="TextBox 41"/>
          <p:cNvSpPr txBox="1"/>
          <p:nvPr/>
        </p:nvSpPr>
        <p:spPr>
          <a:xfrm>
            <a:off x="2826256" y="7066620"/>
            <a:ext cx="378977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โอกาส/ความเสี่ยงการทุจริต</a:t>
            </a:r>
          </a:p>
        </p:txBody>
      </p:sp>
      <p:sp>
        <p:nvSpPr>
          <p:cNvPr id="42" name="AutoShape 42"/>
          <p:cNvSpPr/>
          <p:nvPr/>
        </p:nvSpPr>
        <p:spPr>
          <a:xfrm>
            <a:off x="599381" y="5626633"/>
            <a:ext cx="5788519" cy="950673"/>
          </a:xfrm>
          <a:prstGeom prst="rect">
            <a:avLst/>
          </a:prstGeom>
          <a:solidFill>
            <a:srgbClr val="D9D9D9">
              <a:alpha val="9803"/>
            </a:srgbClr>
          </a:solidFill>
        </p:spPr>
      </p:sp>
      <p:sp>
        <p:nvSpPr>
          <p:cNvPr id="43" name="AutoShape 43"/>
          <p:cNvSpPr/>
          <p:nvPr/>
        </p:nvSpPr>
        <p:spPr>
          <a:xfrm>
            <a:off x="7276454" y="6756273"/>
            <a:ext cx="1751869" cy="89202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4" name="AutoShape 44"/>
          <p:cNvSpPr/>
          <p:nvPr/>
        </p:nvSpPr>
        <p:spPr>
          <a:xfrm>
            <a:off x="599381" y="7656401"/>
            <a:ext cx="1219751" cy="1389347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5" name="TextBox 45"/>
          <p:cNvSpPr txBox="1"/>
          <p:nvPr/>
        </p:nvSpPr>
        <p:spPr>
          <a:xfrm>
            <a:off x="1058498" y="7104276"/>
            <a:ext cx="301516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ที่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58498" y="7814190"/>
            <a:ext cx="3015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1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994439" y="7704458"/>
            <a:ext cx="5282016" cy="1177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คณะกรรมการตัดสินคัดเลือก อสม.ดีเด่นไม่เป็นธรรมเนื่องจากได้รับข้อมูลประกอบการพิจารณาที่ไม่เป็นมาตรฐานเดียวกันและรูปแบบการต้อนรับ</a:t>
            </a:r>
          </a:p>
        </p:txBody>
      </p:sp>
      <p:sp>
        <p:nvSpPr>
          <p:cNvPr id="48" name="AutoShape 48"/>
          <p:cNvSpPr/>
          <p:nvPr/>
        </p:nvSpPr>
        <p:spPr>
          <a:xfrm>
            <a:off x="1819131" y="9045748"/>
            <a:ext cx="5457323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9" name="AutoShape 49"/>
          <p:cNvSpPr/>
          <p:nvPr/>
        </p:nvSpPr>
        <p:spPr>
          <a:xfrm>
            <a:off x="7276454" y="9045748"/>
            <a:ext cx="1751869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0" name="AutoShape 50"/>
          <p:cNvSpPr/>
          <p:nvPr/>
        </p:nvSpPr>
        <p:spPr>
          <a:xfrm>
            <a:off x="599381" y="9045748"/>
            <a:ext cx="1219751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1" name="TextBox 51"/>
          <p:cNvSpPr txBox="1"/>
          <p:nvPr/>
        </p:nvSpPr>
        <p:spPr>
          <a:xfrm>
            <a:off x="1058498" y="9203537"/>
            <a:ext cx="3015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2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994439" y="9093805"/>
            <a:ext cx="4880767" cy="777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การใช้ดุลพินิจในการตรวจสอบความครบถ้วนของเอกสารไม่เป็นมาตรฐานเดียวกัน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824716" y="5686140"/>
            <a:ext cx="1988832" cy="38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2"/>
              </a:lnSpc>
            </a:pPr>
            <a:r>
              <a:rPr lang="en-US" sz="2800" b="1">
                <a:solidFill>
                  <a:srgbClr val="F8FBF8"/>
                </a:solidFill>
                <a:latin typeface="Athiti SemiBold"/>
              </a:rPr>
              <a:t> </a:t>
            </a:r>
            <a:r>
              <a:rPr lang="en-US" sz="2800" b="1" i="0">
                <a:solidFill>
                  <a:srgbClr val="F8FBF8"/>
                </a:solidFill>
                <a:cs typeface="Athiti SemiBold"/>
              </a:rPr>
              <a:t>ตารางที่ 2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818396" y="6190727"/>
            <a:ext cx="4655832" cy="38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2"/>
              </a:lnSpc>
            </a:pPr>
            <a:r>
              <a:rPr lang="en-US" sz="2800" b="1" i="0">
                <a:solidFill>
                  <a:srgbClr val="F8FBF8"/>
                </a:solidFill>
                <a:cs typeface="Athiti SemiBold"/>
              </a:rPr>
              <a:t>ตารางแสดงสถานะความเสี่ยง</a:t>
            </a:r>
          </a:p>
        </p:txBody>
      </p:sp>
      <p:sp>
        <p:nvSpPr>
          <p:cNvPr id="55" name="AutoShape 55"/>
          <p:cNvSpPr/>
          <p:nvPr/>
        </p:nvSpPr>
        <p:spPr>
          <a:xfrm>
            <a:off x="9028324" y="7657512"/>
            <a:ext cx="1751869" cy="1388236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6" name="AutoShape 56"/>
          <p:cNvSpPr/>
          <p:nvPr/>
        </p:nvSpPr>
        <p:spPr>
          <a:xfrm>
            <a:off x="9028324" y="6757384"/>
            <a:ext cx="1751869" cy="89202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7" name="AutoShape 57"/>
          <p:cNvSpPr/>
          <p:nvPr/>
        </p:nvSpPr>
        <p:spPr>
          <a:xfrm>
            <a:off x="9028324" y="9046859"/>
            <a:ext cx="1751869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8" name="AutoShape 58"/>
          <p:cNvSpPr/>
          <p:nvPr/>
        </p:nvSpPr>
        <p:spPr>
          <a:xfrm>
            <a:off x="10780193" y="7657512"/>
            <a:ext cx="1751869" cy="1388236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9" name="AutoShape 59"/>
          <p:cNvSpPr/>
          <p:nvPr/>
        </p:nvSpPr>
        <p:spPr>
          <a:xfrm>
            <a:off x="10780193" y="6757384"/>
            <a:ext cx="1751869" cy="89202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60" name="AutoShape 60"/>
          <p:cNvSpPr/>
          <p:nvPr/>
        </p:nvSpPr>
        <p:spPr>
          <a:xfrm>
            <a:off x="10780193" y="9046859"/>
            <a:ext cx="1751869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61" name="AutoShape 61"/>
          <p:cNvSpPr/>
          <p:nvPr/>
        </p:nvSpPr>
        <p:spPr>
          <a:xfrm>
            <a:off x="12532062" y="7657512"/>
            <a:ext cx="1751869" cy="1388236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62" name="AutoShape 62"/>
          <p:cNvSpPr/>
          <p:nvPr/>
        </p:nvSpPr>
        <p:spPr>
          <a:xfrm>
            <a:off x="12532062" y="6757384"/>
            <a:ext cx="1751869" cy="89202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63" name="AutoShape 63"/>
          <p:cNvSpPr/>
          <p:nvPr/>
        </p:nvSpPr>
        <p:spPr>
          <a:xfrm>
            <a:off x="12532062" y="9046859"/>
            <a:ext cx="1751869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64" name="TextBox 64"/>
          <p:cNvSpPr txBox="1"/>
          <p:nvPr/>
        </p:nvSpPr>
        <p:spPr>
          <a:xfrm>
            <a:off x="7549094" y="6986228"/>
            <a:ext cx="120659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1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9377894" y="6985117"/>
            <a:ext cx="120659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2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1115254" y="6985117"/>
            <a:ext cx="120659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3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12804702" y="6986228"/>
            <a:ext cx="120659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4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9300963" y="8195190"/>
            <a:ext cx="120659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/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9300963" y="9290753"/>
            <a:ext cx="120659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/</a:t>
            </a:r>
          </a:p>
        </p:txBody>
      </p:sp>
      <p:grpSp>
        <p:nvGrpSpPr>
          <p:cNvPr id="70" name="Group 70"/>
          <p:cNvGrpSpPr/>
          <p:nvPr/>
        </p:nvGrpSpPr>
        <p:grpSpPr>
          <a:xfrm>
            <a:off x="15285105" y="5166129"/>
            <a:ext cx="2197289" cy="2197289"/>
            <a:chOff x="0" y="0"/>
            <a:chExt cx="6350000" cy="6350000"/>
          </a:xfrm>
        </p:grpSpPr>
        <p:sp>
          <p:nvSpPr>
            <p:cNvPr id="71" name="Freeform 7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092BB"/>
            </a:solidFill>
          </p:spPr>
        </p:sp>
      </p:grpSp>
      <p:pic>
        <p:nvPicPr>
          <p:cNvPr id="72" name="Picture 7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881558" y="5718359"/>
            <a:ext cx="1004385" cy="1004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4558220" y="0"/>
            <a:ext cx="3847680" cy="3841524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BF8"/>
            </a:solidFill>
          </p:spPr>
        </p:sp>
      </p:grpSp>
      <p:sp>
        <p:nvSpPr>
          <p:cNvPr id="4" name="AutoShape 4"/>
          <p:cNvSpPr/>
          <p:nvPr/>
        </p:nvSpPr>
        <p:spPr>
          <a:xfrm rot="-8100000">
            <a:off x="11217235" y="513695"/>
            <a:ext cx="5610063" cy="33751"/>
          </a:xfrm>
          <a:prstGeom prst="rect">
            <a:avLst/>
          </a:prstGeom>
          <a:solidFill>
            <a:srgbClr val="F8FBF8"/>
          </a:solidFill>
        </p:spPr>
      </p:sp>
      <p:sp>
        <p:nvSpPr>
          <p:cNvPr id="5" name="TextBox 5"/>
          <p:cNvSpPr txBox="1"/>
          <p:nvPr/>
        </p:nvSpPr>
        <p:spPr>
          <a:xfrm rot="2700000">
            <a:off x="15022632" y="897658"/>
            <a:ext cx="3665948" cy="776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44"/>
              </a:lnSpc>
            </a:pPr>
            <a:r>
              <a:rPr lang="en-US" sz="2400" b="1" i="0" spc="69">
                <a:solidFill>
                  <a:srgbClr val="545454"/>
                </a:solidFill>
                <a:cs typeface="Montserrat Classic"/>
              </a:rPr>
              <a:t>ความเสี่ยงการทุจริตที่เกี่ยวข้องกับการใช้ดุลพินิจ</a:t>
            </a:r>
          </a:p>
        </p:txBody>
      </p:sp>
      <p:sp>
        <p:nvSpPr>
          <p:cNvPr id="6" name="AutoShape 6"/>
          <p:cNvSpPr/>
          <p:nvPr/>
        </p:nvSpPr>
        <p:spPr>
          <a:xfrm>
            <a:off x="355522" y="3423393"/>
            <a:ext cx="1219751" cy="890917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7" name="AutoShape 7"/>
          <p:cNvSpPr/>
          <p:nvPr/>
        </p:nvSpPr>
        <p:spPr>
          <a:xfrm>
            <a:off x="1575273" y="4322410"/>
            <a:ext cx="5457323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8" name="AutoShape 8"/>
          <p:cNvSpPr/>
          <p:nvPr/>
        </p:nvSpPr>
        <p:spPr>
          <a:xfrm>
            <a:off x="7032596" y="4327416"/>
            <a:ext cx="875935" cy="919345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9" name="AutoShape 9"/>
          <p:cNvSpPr/>
          <p:nvPr/>
        </p:nvSpPr>
        <p:spPr>
          <a:xfrm>
            <a:off x="1575273" y="3422282"/>
            <a:ext cx="5457323" cy="89202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0" name="TextBox 10"/>
          <p:cNvSpPr txBox="1"/>
          <p:nvPr/>
        </p:nvSpPr>
        <p:spPr>
          <a:xfrm>
            <a:off x="2582398" y="3732629"/>
            <a:ext cx="378977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โอกาส/ความเสี่ยงการทุจริต</a:t>
            </a:r>
          </a:p>
        </p:txBody>
      </p:sp>
      <p:sp>
        <p:nvSpPr>
          <p:cNvPr id="11" name="AutoShape 11"/>
          <p:cNvSpPr/>
          <p:nvPr/>
        </p:nvSpPr>
        <p:spPr>
          <a:xfrm>
            <a:off x="355522" y="2235200"/>
            <a:ext cx="5788519" cy="1071038"/>
          </a:xfrm>
          <a:prstGeom prst="rect">
            <a:avLst/>
          </a:prstGeom>
          <a:solidFill>
            <a:srgbClr val="D9D9D9">
              <a:alpha val="9803"/>
            </a:srgbClr>
          </a:solidFill>
        </p:spPr>
      </p:sp>
      <p:sp>
        <p:nvSpPr>
          <p:cNvPr id="12" name="AutoShape 12"/>
          <p:cNvSpPr/>
          <p:nvPr/>
        </p:nvSpPr>
        <p:spPr>
          <a:xfrm>
            <a:off x="7032596" y="3418280"/>
            <a:ext cx="4379673" cy="446014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3" name="AutoShape 13"/>
          <p:cNvSpPr/>
          <p:nvPr/>
        </p:nvSpPr>
        <p:spPr>
          <a:xfrm>
            <a:off x="355522" y="4322410"/>
            <a:ext cx="1219751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4" name="TextBox 14"/>
          <p:cNvSpPr txBox="1"/>
          <p:nvPr/>
        </p:nvSpPr>
        <p:spPr>
          <a:xfrm>
            <a:off x="814639" y="3770285"/>
            <a:ext cx="301516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ที่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14639" y="4480199"/>
            <a:ext cx="3015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50580" y="4370467"/>
            <a:ext cx="4880767" cy="777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กรรมการมีประสบการณ์แตกต่างกันใช้ดุลพินิจในการพิจารณาเห็นชอบตามเกณฑ์</a:t>
            </a:r>
          </a:p>
        </p:txBody>
      </p:sp>
      <p:sp>
        <p:nvSpPr>
          <p:cNvPr id="17" name="AutoShape 17"/>
          <p:cNvSpPr/>
          <p:nvPr/>
        </p:nvSpPr>
        <p:spPr>
          <a:xfrm>
            <a:off x="1575273" y="5246761"/>
            <a:ext cx="5457323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8" name="AutoShape 18"/>
          <p:cNvSpPr/>
          <p:nvPr/>
        </p:nvSpPr>
        <p:spPr>
          <a:xfrm>
            <a:off x="7032596" y="5246761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9" name="AutoShape 19"/>
          <p:cNvSpPr/>
          <p:nvPr/>
        </p:nvSpPr>
        <p:spPr>
          <a:xfrm>
            <a:off x="355522" y="5246761"/>
            <a:ext cx="1219751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0" name="TextBox 20"/>
          <p:cNvSpPr txBox="1"/>
          <p:nvPr/>
        </p:nvSpPr>
        <p:spPr>
          <a:xfrm>
            <a:off x="814639" y="5404550"/>
            <a:ext cx="3015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750580" y="5294818"/>
            <a:ext cx="4880767" cy="777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การใช้ดุลพินิจในการตรวจสอบความครบถ้วนของเอกสารไม่เป็นมาตรฐานเดียวกัน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80857" y="2294707"/>
            <a:ext cx="1988832" cy="38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2"/>
              </a:lnSpc>
            </a:pPr>
            <a:r>
              <a:rPr lang="en-US" sz="2800" b="1">
                <a:solidFill>
                  <a:srgbClr val="F8FBF8"/>
                </a:solidFill>
                <a:latin typeface="Athiti SemiBold"/>
              </a:rPr>
              <a:t> </a:t>
            </a:r>
            <a:r>
              <a:rPr lang="en-US" sz="2800" b="1" i="0">
                <a:solidFill>
                  <a:srgbClr val="F8FBF8"/>
                </a:solidFill>
                <a:cs typeface="Athiti SemiBold"/>
              </a:rPr>
              <a:t>ตารางที่ 3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88210" y="2799294"/>
            <a:ext cx="4655832" cy="38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2"/>
              </a:lnSpc>
            </a:pPr>
            <a:r>
              <a:rPr lang="en-US" sz="2800" b="1" i="0">
                <a:solidFill>
                  <a:srgbClr val="F8FBF8"/>
                </a:solidFill>
                <a:cs typeface="Athiti SemiBold"/>
              </a:rPr>
              <a:t>ตารางเมทริกส์ระดับความเสี่ยง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148478" y="3450245"/>
            <a:ext cx="413267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ระดับความจำเป็นของการเฝ้าระวัง</a:t>
            </a:r>
          </a:p>
        </p:txBody>
      </p:sp>
      <p:sp>
        <p:nvSpPr>
          <p:cNvPr id="25" name="AutoShape 25"/>
          <p:cNvSpPr/>
          <p:nvPr/>
        </p:nvSpPr>
        <p:spPr>
          <a:xfrm>
            <a:off x="7908531" y="4325487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6" name="AutoShape 26"/>
          <p:cNvSpPr/>
          <p:nvPr/>
        </p:nvSpPr>
        <p:spPr>
          <a:xfrm>
            <a:off x="8784465" y="4325487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7" name="AutoShape 27"/>
          <p:cNvSpPr/>
          <p:nvPr/>
        </p:nvSpPr>
        <p:spPr>
          <a:xfrm>
            <a:off x="9660400" y="4325487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8" name="AutoShape 28"/>
          <p:cNvSpPr/>
          <p:nvPr/>
        </p:nvSpPr>
        <p:spPr>
          <a:xfrm>
            <a:off x="10536335" y="4325487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9" name="AutoShape 29"/>
          <p:cNvSpPr/>
          <p:nvPr/>
        </p:nvSpPr>
        <p:spPr>
          <a:xfrm>
            <a:off x="7908531" y="5246761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0" name="AutoShape 30"/>
          <p:cNvSpPr/>
          <p:nvPr/>
        </p:nvSpPr>
        <p:spPr>
          <a:xfrm>
            <a:off x="8784465" y="5246761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1" name="AutoShape 31"/>
          <p:cNvSpPr/>
          <p:nvPr/>
        </p:nvSpPr>
        <p:spPr>
          <a:xfrm>
            <a:off x="9660400" y="5246761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2" name="AutoShape 32"/>
          <p:cNvSpPr/>
          <p:nvPr/>
        </p:nvSpPr>
        <p:spPr>
          <a:xfrm>
            <a:off x="10536335" y="5246761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3" name="AutoShape 33"/>
          <p:cNvSpPr/>
          <p:nvPr/>
        </p:nvSpPr>
        <p:spPr>
          <a:xfrm>
            <a:off x="11412269" y="4327416"/>
            <a:ext cx="875935" cy="919345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4" name="AutoShape 34"/>
          <p:cNvSpPr/>
          <p:nvPr/>
        </p:nvSpPr>
        <p:spPr>
          <a:xfrm>
            <a:off x="11412269" y="5246761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5" name="AutoShape 35"/>
          <p:cNvSpPr/>
          <p:nvPr/>
        </p:nvSpPr>
        <p:spPr>
          <a:xfrm>
            <a:off x="12288204" y="4325487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6" name="AutoShape 36"/>
          <p:cNvSpPr/>
          <p:nvPr/>
        </p:nvSpPr>
        <p:spPr>
          <a:xfrm>
            <a:off x="13164139" y="4325487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7" name="AutoShape 37"/>
          <p:cNvSpPr/>
          <p:nvPr/>
        </p:nvSpPr>
        <p:spPr>
          <a:xfrm>
            <a:off x="14040073" y="4325487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8" name="AutoShape 38"/>
          <p:cNvSpPr/>
          <p:nvPr/>
        </p:nvSpPr>
        <p:spPr>
          <a:xfrm>
            <a:off x="14916008" y="4325487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9" name="AutoShape 39"/>
          <p:cNvSpPr/>
          <p:nvPr/>
        </p:nvSpPr>
        <p:spPr>
          <a:xfrm>
            <a:off x="12288204" y="5246761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0" name="AutoShape 40"/>
          <p:cNvSpPr/>
          <p:nvPr/>
        </p:nvSpPr>
        <p:spPr>
          <a:xfrm>
            <a:off x="13164139" y="5246761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1" name="AutoShape 41"/>
          <p:cNvSpPr/>
          <p:nvPr/>
        </p:nvSpPr>
        <p:spPr>
          <a:xfrm>
            <a:off x="14040073" y="5246761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2" name="AutoShape 42"/>
          <p:cNvSpPr/>
          <p:nvPr/>
        </p:nvSpPr>
        <p:spPr>
          <a:xfrm>
            <a:off x="14916008" y="5246761"/>
            <a:ext cx="8759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3" name="AutoShape 43"/>
          <p:cNvSpPr/>
          <p:nvPr/>
        </p:nvSpPr>
        <p:spPr>
          <a:xfrm>
            <a:off x="15791943" y="4325487"/>
            <a:ext cx="21405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4" name="AutoShape 44"/>
          <p:cNvSpPr/>
          <p:nvPr/>
        </p:nvSpPr>
        <p:spPr>
          <a:xfrm>
            <a:off x="15791943" y="5249837"/>
            <a:ext cx="2140535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5" name="AutoShape 45"/>
          <p:cNvSpPr/>
          <p:nvPr/>
        </p:nvSpPr>
        <p:spPr>
          <a:xfrm>
            <a:off x="7032596" y="3870247"/>
            <a:ext cx="875935" cy="457169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6" name="AutoShape 46"/>
          <p:cNvSpPr/>
          <p:nvPr/>
        </p:nvSpPr>
        <p:spPr>
          <a:xfrm>
            <a:off x="7908531" y="3868317"/>
            <a:ext cx="875935" cy="457169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7" name="AutoShape 47"/>
          <p:cNvSpPr/>
          <p:nvPr/>
        </p:nvSpPr>
        <p:spPr>
          <a:xfrm>
            <a:off x="8784465" y="3868317"/>
            <a:ext cx="875935" cy="457169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8" name="AutoShape 48"/>
          <p:cNvSpPr/>
          <p:nvPr/>
        </p:nvSpPr>
        <p:spPr>
          <a:xfrm>
            <a:off x="9660400" y="3868317"/>
            <a:ext cx="875935" cy="457169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9" name="AutoShape 49"/>
          <p:cNvSpPr/>
          <p:nvPr/>
        </p:nvSpPr>
        <p:spPr>
          <a:xfrm>
            <a:off x="10536335" y="3870247"/>
            <a:ext cx="875935" cy="455240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0" name="AutoShape 50"/>
          <p:cNvSpPr/>
          <p:nvPr/>
        </p:nvSpPr>
        <p:spPr>
          <a:xfrm>
            <a:off x="11412269" y="3870247"/>
            <a:ext cx="875935" cy="457169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1" name="AutoShape 51"/>
          <p:cNvSpPr/>
          <p:nvPr/>
        </p:nvSpPr>
        <p:spPr>
          <a:xfrm>
            <a:off x="12288204" y="3870247"/>
            <a:ext cx="875935" cy="457169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2" name="AutoShape 52"/>
          <p:cNvSpPr/>
          <p:nvPr/>
        </p:nvSpPr>
        <p:spPr>
          <a:xfrm>
            <a:off x="13164139" y="3870247"/>
            <a:ext cx="875935" cy="457169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3" name="AutoShape 53"/>
          <p:cNvSpPr/>
          <p:nvPr/>
        </p:nvSpPr>
        <p:spPr>
          <a:xfrm>
            <a:off x="14040073" y="3870247"/>
            <a:ext cx="875935" cy="457169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4" name="AutoShape 54"/>
          <p:cNvSpPr/>
          <p:nvPr/>
        </p:nvSpPr>
        <p:spPr>
          <a:xfrm>
            <a:off x="14916008" y="3868153"/>
            <a:ext cx="875935" cy="459263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5" name="AutoShape 55"/>
          <p:cNvSpPr/>
          <p:nvPr/>
        </p:nvSpPr>
        <p:spPr>
          <a:xfrm>
            <a:off x="15791943" y="3418280"/>
            <a:ext cx="2140535" cy="909136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6" name="AutoShape 56"/>
          <p:cNvSpPr/>
          <p:nvPr/>
        </p:nvSpPr>
        <p:spPr>
          <a:xfrm>
            <a:off x="11412269" y="3424233"/>
            <a:ext cx="4379673" cy="446014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7" name="TextBox 57"/>
          <p:cNvSpPr txBox="1"/>
          <p:nvPr/>
        </p:nvSpPr>
        <p:spPr>
          <a:xfrm>
            <a:off x="7255888" y="3892649"/>
            <a:ext cx="42935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1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8131823" y="3879732"/>
            <a:ext cx="42935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2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9007758" y="3892649"/>
            <a:ext cx="42935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3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9883692" y="3879732"/>
            <a:ext cx="42935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4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0759627" y="3892649"/>
            <a:ext cx="42935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5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1535771" y="3430070"/>
            <a:ext cx="413267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ระดับความรุนแรงของผลกระทบ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11631843" y="3879732"/>
            <a:ext cx="42935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1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2511497" y="3892649"/>
            <a:ext cx="42935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2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3387431" y="3892649"/>
            <a:ext cx="42935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3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4263366" y="3892649"/>
            <a:ext cx="42935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4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15139301" y="3892649"/>
            <a:ext cx="42935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5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5791943" y="3533588"/>
            <a:ext cx="2044424" cy="630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1"/>
              </a:lnSpc>
            </a:pPr>
            <a:r>
              <a:rPr lang="en-US" sz="1700" b="0" i="0" spc="17">
                <a:solidFill>
                  <a:srgbClr val="F8FBF8"/>
                </a:solidFill>
                <a:cs typeface="Montserrat Light"/>
              </a:rPr>
              <a:t>ค่าความเสี่ยง</a:t>
            </a:r>
          </a:p>
          <a:p>
            <a:pPr algn="ctr">
              <a:lnSpc>
                <a:spcPts val="2551"/>
              </a:lnSpc>
            </a:pPr>
            <a:r>
              <a:rPr lang="en-US" sz="1700" b="0" i="0" spc="17">
                <a:solidFill>
                  <a:srgbClr val="F8FBF8"/>
                </a:solidFill>
                <a:cs typeface="Montserrat Light"/>
              </a:rPr>
              <a:t>รวม X รุนแรง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10592441" y="4489724"/>
            <a:ext cx="763723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/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10592441" y="5548904"/>
            <a:ext cx="763723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/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14972114" y="4489724"/>
            <a:ext cx="763723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/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14972114" y="5548904"/>
            <a:ext cx="763723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/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16572314" y="4489724"/>
            <a:ext cx="763723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25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16572314" y="5548904"/>
            <a:ext cx="763723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25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298326" y="1027649"/>
            <a:ext cx="13089105" cy="507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2"/>
              </a:lnSpc>
            </a:pPr>
            <a:r>
              <a:rPr lang="en-US" sz="3200" b="1" i="0" spc="44">
                <a:solidFill>
                  <a:srgbClr val="FFFFFF"/>
                </a:solidFill>
                <a:cs typeface="Montserrat Classic"/>
              </a:rPr>
              <a:t>กระบวนงาน การการคัดเลือก อสม.ดีเด่น - อสม.ดีเยี่ยม - อสม.ดีเยี่ยมอย่างยิ่ง</a:t>
            </a:r>
          </a:p>
        </p:txBody>
      </p:sp>
      <p:grpSp>
        <p:nvGrpSpPr>
          <p:cNvPr id="76" name="Group 76"/>
          <p:cNvGrpSpPr/>
          <p:nvPr/>
        </p:nvGrpSpPr>
        <p:grpSpPr>
          <a:xfrm>
            <a:off x="15639078" y="7591739"/>
            <a:ext cx="2197289" cy="2197289"/>
            <a:chOff x="0" y="0"/>
            <a:chExt cx="6350000" cy="6350000"/>
          </a:xfrm>
        </p:grpSpPr>
        <p:sp>
          <p:nvSpPr>
            <p:cNvPr id="77" name="Freeform 7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092BB"/>
            </a:solidFill>
          </p:spPr>
        </p:sp>
      </p:grpSp>
      <p:pic>
        <p:nvPicPr>
          <p:cNvPr id="78" name="Picture 7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235530" y="8143969"/>
            <a:ext cx="1004385" cy="1004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4558220" y="0"/>
            <a:ext cx="3847680" cy="3841524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BF8"/>
            </a:solidFill>
          </p:spPr>
        </p:sp>
      </p:grpSp>
      <p:sp>
        <p:nvSpPr>
          <p:cNvPr id="4" name="AutoShape 4"/>
          <p:cNvSpPr/>
          <p:nvPr/>
        </p:nvSpPr>
        <p:spPr>
          <a:xfrm rot="-8100000">
            <a:off x="11892998" y="614074"/>
            <a:ext cx="5610063" cy="33751"/>
          </a:xfrm>
          <a:prstGeom prst="rect">
            <a:avLst/>
          </a:prstGeom>
          <a:solidFill>
            <a:srgbClr val="F8FBF8"/>
          </a:solidFill>
        </p:spPr>
      </p:sp>
      <p:sp>
        <p:nvSpPr>
          <p:cNvPr id="5" name="AutoShape 5"/>
          <p:cNvSpPr/>
          <p:nvPr/>
        </p:nvSpPr>
        <p:spPr>
          <a:xfrm>
            <a:off x="462819" y="3211628"/>
            <a:ext cx="16796481" cy="1541583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6" name="TextBox 6"/>
          <p:cNvSpPr txBox="1"/>
          <p:nvPr/>
        </p:nvSpPr>
        <p:spPr>
          <a:xfrm>
            <a:off x="618712" y="3546174"/>
            <a:ext cx="3072880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b="0" i="0" spc="264">
                <a:solidFill>
                  <a:srgbClr val="F8FBF8"/>
                </a:solidFill>
                <a:cs typeface="Montserrat Classic"/>
              </a:rPr>
              <a:t>รูปแบบพฤติกรรมความเสี่ยงการทุจริต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974740" y="3355749"/>
            <a:ext cx="12699644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1. คณะกรรมการตัดสินคัดเลือก อสม.ดีเด่นไม่เป็นธรรมเนื่องจากได้รับข้อมูลประกอบการพิจารณาที่ไม่เป็นมาตรฐานเดียวกันและรูปแบบการต้อนรับ</a:t>
            </a:r>
          </a:p>
        </p:txBody>
      </p:sp>
      <p:sp>
        <p:nvSpPr>
          <p:cNvPr id="8" name="AutoShape 8"/>
          <p:cNvSpPr/>
          <p:nvPr/>
        </p:nvSpPr>
        <p:spPr>
          <a:xfrm>
            <a:off x="462819" y="4933321"/>
            <a:ext cx="16796481" cy="4886227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9" name="TextBox 9"/>
          <p:cNvSpPr txBox="1"/>
          <p:nvPr/>
        </p:nvSpPr>
        <p:spPr>
          <a:xfrm>
            <a:off x="663154" y="6620756"/>
            <a:ext cx="2983997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b="0" i="0" spc="264">
                <a:solidFill>
                  <a:srgbClr val="F8FBF8"/>
                </a:solidFill>
                <a:cs typeface="Montserrat Classic"/>
              </a:rPr>
              <a:t>มาตรการป้องกัน การทุจริต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94503" y="5417053"/>
            <a:ext cx="9933113" cy="1200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1661" lvl="1" indent="-180830">
              <a:lnSpc>
                <a:spcPts val="3285"/>
              </a:lnSpc>
              <a:buFont typeface="Arial"/>
              <a:buChar char="•"/>
            </a:pPr>
            <a:r>
              <a:rPr lang="en-US" sz="2190" b="0" i="0" spc="21">
                <a:solidFill>
                  <a:srgbClr val="F8FBF8"/>
                </a:solidFill>
                <a:cs typeface="Montserrat Light"/>
              </a:rPr>
              <a:t>จัดทำเกณฑ์/มาตรฐานการประเมินผลงาน อสม.ดีเด่นดีเยี่ยม ดีเยี่ยมอย่างยิ่ง                        </a:t>
            </a:r>
            <a:r>
              <a:rPr lang="en-US" sz="2190" b="0" i="0" spc="21">
                <a:solidFill>
                  <a:srgbClr val="F8FBF8"/>
                </a:solidFill>
                <a:latin typeface="Montserrat Light"/>
              </a:rPr>
              <a:t>     </a:t>
            </a:r>
          </a:p>
          <a:p>
            <a:pPr>
              <a:lnSpc>
                <a:spcPts val="3285"/>
              </a:lnSpc>
            </a:pPr>
            <a:r>
              <a:rPr lang="en-US" sz="2190" b="0" i="0" spc="21">
                <a:solidFill>
                  <a:srgbClr val="F8FBF8"/>
                </a:solidFill>
                <a:latin typeface="Montserrat Light"/>
              </a:rPr>
              <a:t>       - </a:t>
            </a:r>
            <a:r>
              <a:rPr lang="en-US" sz="2190" b="0" i="0" spc="21">
                <a:solidFill>
                  <a:srgbClr val="F8FBF8"/>
                </a:solidFill>
                <a:cs typeface="Montserrat Light"/>
              </a:rPr>
              <a:t>เกณฑ์คุณสมบัติส่วนบุคคล</a:t>
            </a:r>
          </a:p>
          <a:p>
            <a:pPr>
              <a:lnSpc>
                <a:spcPts val="3285"/>
              </a:lnSpc>
            </a:pPr>
            <a:r>
              <a:rPr lang="en-US" sz="2190" b="0" i="0" spc="21">
                <a:solidFill>
                  <a:srgbClr val="F8FBF8"/>
                </a:solidFill>
                <a:latin typeface="Montserrat Light"/>
              </a:rPr>
              <a:t>       - </a:t>
            </a:r>
            <a:r>
              <a:rPr lang="en-US" sz="2190" b="0" i="0" spc="21">
                <a:solidFill>
                  <a:srgbClr val="F8FBF8"/>
                </a:solidFill>
                <a:cs typeface="Montserrat Light"/>
              </a:rPr>
              <a:t>เกณฑ์ความรู้ความสามารถและทักษะเฉพาะงาน</a:t>
            </a:r>
          </a:p>
        </p:txBody>
      </p:sp>
      <p:sp>
        <p:nvSpPr>
          <p:cNvPr id="11" name="AutoShape 11"/>
          <p:cNvSpPr/>
          <p:nvPr/>
        </p:nvSpPr>
        <p:spPr>
          <a:xfrm>
            <a:off x="8736241" y="1537193"/>
            <a:ext cx="3692697" cy="1349372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2" name="TextBox 12"/>
          <p:cNvSpPr txBox="1"/>
          <p:nvPr/>
        </p:nvSpPr>
        <p:spPr>
          <a:xfrm>
            <a:off x="8993487" y="1682667"/>
            <a:ext cx="3435451" cy="38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2"/>
              </a:lnSpc>
            </a:pPr>
            <a:r>
              <a:rPr lang="en-US" sz="2800" b="1">
                <a:solidFill>
                  <a:srgbClr val="F8FBF8"/>
                </a:solidFill>
                <a:latin typeface="Athiti SemiBold"/>
              </a:rPr>
              <a:t> </a:t>
            </a:r>
            <a:r>
              <a:rPr lang="en-US" sz="2800" b="1" i="0">
                <a:solidFill>
                  <a:srgbClr val="F8FBF8"/>
                </a:solidFill>
                <a:cs typeface="Athiti SemiBold"/>
              </a:rPr>
              <a:t>ระยะเวลาดำเนินการ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252206" y="2239760"/>
            <a:ext cx="3040627" cy="38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2"/>
              </a:lnSpc>
            </a:pPr>
            <a:r>
              <a:rPr lang="en-US" sz="2800" b="1">
                <a:solidFill>
                  <a:srgbClr val="F8FBF8"/>
                </a:solidFill>
                <a:latin typeface="Athiti SemiBold"/>
              </a:rPr>
              <a:t> </a:t>
            </a:r>
            <a:r>
              <a:rPr lang="en-US" sz="2800" b="1" i="0">
                <a:solidFill>
                  <a:srgbClr val="F8FBF8"/>
                </a:solidFill>
                <a:cs typeface="Athiti SemiBold"/>
              </a:rPr>
              <a:t>ต.ค. 61 – ก.ย. 62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974740" y="6823984"/>
            <a:ext cx="10037493" cy="382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85"/>
              </a:lnSpc>
            </a:pPr>
            <a:r>
              <a:rPr lang="en-US" sz="2190" b="0" i="0" spc="21">
                <a:solidFill>
                  <a:srgbClr val="F8FBF8"/>
                </a:solidFill>
                <a:latin typeface="Montserrat Light"/>
              </a:rPr>
              <a:t>2. กำหนดรูปแบบการต้อนรับคณะกรรมการคัดเลือก อสม.ดีเด่นให้เรียบง่าย เน้นประหยัด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993775" y="4238625"/>
            <a:ext cx="12699644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2. มีการเรียกรับผลประโยชน์เพื่อให้มีผลกระทบต่อการคัดเลือก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993775" y="7577700"/>
            <a:ext cx="10037493" cy="382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85"/>
              </a:lnSpc>
            </a:pPr>
            <a:r>
              <a:rPr lang="en-US" sz="2190" b="0" i="0" spc="21">
                <a:solidFill>
                  <a:srgbClr val="F8FBF8"/>
                </a:solidFill>
                <a:latin typeface="Montserrat Light"/>
              </a:rPr>
              <a:t>3. แต่งตั้งคณะกรรมการคัดเลือก อสม.ดีเด่น เฉพาะสาขา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4210456" y="5532579"/>
            <a:ext cx="2271604" cy="2271604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092BB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462819" y="602375"/>
            <a:ext cx="13457405" cy="507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2"/>
              </a:lnSpc>
            </a:pPr>
            <a:r>
              <a:rPr lang="en-US" sz="3200" b="1" i="0" spc="44">
                <a:solidFill>
                  <a:srgbClr val="FFFFFF"/>
                </a:solidFill>
                <a:cs typeface="Montserrat Classic"/>
              </a:rPr>
              <a:t>กระบวนงาน การการคัดเลือก - อสม.ดีเด่น - อสม.ดีเยี่ยม - อสม.ดีเยี่ยมอย่างยิ่ง</a:t>
            </a:r>
          </a:p>
        </p:txBody>
      </p:sp>
      <p:sp>
        <p:nvSpPr>
          <p:cNvPr id="20" name="AutoShape 20"/>
          <p:cNvSpPr/>
          <p:nvPr/>
        </p:nvSpPr>
        <p:spPr>
          <a:xfrm>
            <a:off x="1328683" y="1654092"/>
            <a:ext cx="6999212" cy="1068930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1" name="TextBox 21"/>
          <p:cNvSpPr txBox="1"/>
          <p:nvPr/>
        </p:nvSpPr>
        <p:spPr>
          <a:xfrm>
            <a:off x="3444842" y="2173085"/>
            <a:ext cx="4413153" cy="355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i="1" spc="115">
                <a:solidFill>
                  <a:srgbClr val="FFFFFF"/>
                </a:solidFill>
                <a:cs typeface="Athiti SemiBold"/>
              </a:rPr>
              <a:t>กองสนับสนุนสุขภาพภาคประชาชน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56010" y="1803032"/>
            <a:ext cx="1988832" cy="38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2"/>
              </a:lnSpc>
            </a:pPr>
            <a:r>
              <a:rPr lang="en-US" sz="2800" b="1">
                <a:solidFill>
                  <a:srgbClr val="F8FBF8"/>
                </a:solidFill>
                <a:latin typeface="Athiti SemiBold"/>
              </a:rPr>
              <a:t> </a:t>
            </a:r>
            <a:r>
              <a:rPr lang="en-US" sz="2800" b="1" i="0">
                <a:solidFill>
                  <a:srgbClr val="F8FBF8"/>
                </a:solidFill>
                <a:cs typeface="Athiti SemiBold"/>
              </a:rPr>
              <a:t>ผู้รับผิดชอบ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993775" y="8352400"/>
            <a:ext cx="10037493" cy="79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85"/>
              </a:lnSpc>
            </a:pPr>
            <a:r>
              <a:rPr lang="en-US" sz="2190" b="0" i="0" spc="21">
                <a:solidFill>
                  <a:srgbClr val="F8FBF8"/>
                </a:solidFill>
                <a:latin typeface="Montserrat Light"/>
              </a:rPr>
              <a:t>4. คณะกรรมการอำนวยการการคัดเลือก อสม.ดีเด่นเป็นผู้พิจารณาลำดับสุดท้ายก่อนประกาศเป็น อสม.ดีเด่นทุกระดับ</a:t>
            </a: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44066" y="6202245"/>
            <a:ext cx="1004385" cy="1004385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 rot="2700000">
            <a:off x="15022632" y="897658"/>
            <a:ext cx="3665948" cy="776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44"/>
              </a:lnSpc>
            </a:pPr>
            <a:r>
              <a:rPr lang="en-US" sz="2400" b="1" i="0" spc="69">
                <a:solidFill>
                  <a:srgbClr val="545454"/>
                </a:solidFill>
                <a:cs typeface="Montserrat Classic"/>
              </a:rPr>
              <a:t>ความเสี่ยงการทุจริตที่เกี่ยวข้องกับการใช้ดุลพินิจ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4558220" y="-194"/>
            <a:ext cx="3847680" cy="3841524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BF8"/>
            </a:solidFill>
          </p:spPr>
        </p:sp>
      </p:grpSp>
      <p:sp>
        <p:nvSpPr>
          <p:cNvPr id="4" name="AutoShape 4"/>
          <p:cNvSpPr/>
          <p:nvPr/>
        </p:nvSpPr>
        <p:spPr>
          <a:xfrm rot="-8100000">
            <a:off x="11217235" y="513695"/>
            <a:ext cx="5610063" cy="33751"/>
          </a:xfrm>
          <a:prstGeom prst="rect">
            <a:avLst/>
          </a:prstGeom>
          <a:solidFill>
            <a:srgbClr val="F8FBF8"/>
          </a:solidFill>
        </p:spPr>
      </p:sp>
      <p:sp>
        <p:nvSpPr>
          <p:cNvPr id="5" name="AutoShape 5"/>
          <p:cNvSpPr/>
          <p:nvPr/>
        </p:nvSpPr>
        <p:spPr>
          <a:xfrm>
            <a:off x="535881" y="2355417"/>
            <a:ext cx="1219751" cy="890917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6" name="AutoShape 6"/>
          <p:cNvSpPr/>
          <p:nvPr/>
        </p:nvSpPr>
        <p:spPr>
          <a:xfrm>
            <a:off x="1755631" y="3254433"/>
            <a:ext cx="6510683" cy="1093577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7" name="AutoShape 7"/>
          <p:cNvSpPr/>
          <p:nvPr/>
        </p:nvSpPr>
        <p:spPr>
          <a:xfrm>
            <a:off x="8266315" y="3254239"/>
            <a:ext cx="3733069" cy="1093577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8" name="AutoShape 8"/>
          <p:cNvSpPr/>
          <p:nvPr/>
        </p:nvSpPr>
        <p:spPr>
          <a:xfrm>
            <a:off x="1755631" y="2354305"/>
            <a:ext cx="6510683" cy="89202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9" name="TextBox 9"/>
          <p:cNvSpPr txBox="1"/>
          <p:nvPr/>
        </p:nvSpPr>
        <p:spPr>
          <a:xfrm>
            <a:off x="2762756" y="2664652"/>
            <a:ext cx="378977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โอกาส/ความเสี่ยงการทุจริต</a:t>
            </a:r>
          </a:p>
        </p:txBody>
      </p:sp>
      <p:sp>
        <p:nvSpPr>
          <p:cNvPr id="10" name="AutoShape 10"/>
          <p:cNvSpPr/>
          <p:nvPr/>
        </p:nvSpPr>
        <p:spPr>
          <a:xfrm>
            <a:off x="11999384" y="3254239"/>
            <a:ext cx="3788054" cy="1093577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1" name="TextBox 11"/>
          <p:cNvSpPr txBox="1"/>
          <p:nvPr/>
        </p:nvSpPr>
        <p:spPr>
          <a:xfrm>
            <a:off x="0" y="182273"/>
            <a:ext cx="13863217" cy="648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0"/>
              </a:lnSpc>
            </a:pPr>
            <a:r>
              <a:rPr lang="en-US" sz="4000" b="1" i="0" spc="115">
                <a:solidFill>
                  <a:srgbClr val="FFFFFF"/>
                </a:solidFill>
                <a:cs typeface="Montserrat Classic"/>
              </a:rPr>
              <a:t>กระบวนงาน การอนุญาตให้ประกอบกิจการและดำเนินการคลินิก</a:t>
            </a:r>
          </a:p>
        </p:txBody>
      </p:sp>
      <p:sp>
        <p:nvSpPr>
          <p:cNvPr id="12" name="AutoShape 12"/>
          <p:cNvSpPr/>
          <p:nvPr/>
        </p:nvSpPr>
        <p:spPr>
          <a:xfrm>
            <a:off x="535881" y="1028700"/>
            <a:ext cx="4795238" cy="1071038"/>
          </a:xfrm>
          <a:prstGeom prst="rect">
            <a:avLst/>
          </a:prstGeom>
          <a:solidFill>
            <a:srgbClr val="D9D9D9">
              <a:alpha val="9803"/>
            </a:srgbClr>
          </a:solidFill>
        </p:spPr>
      </p:sp>
      <p:sp>
        <p:nvSpPr>
          <p:cNvPr id="13" name="AutoShape 13"/>
          <p:cNvSpPr/>
          <p:nvPr/>
        </p:nvSpPr>
        <p:spPr>
          <a:xfrm>
            <a:off x="8266315" y="2354112"/>
            <a:ext cx="7521124" cy="47642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4" name="AutoShape 14"/>
          <p:cNvSpPr/>
          <p:nvPr/>
        </p:nvSpPr>
        <p:spPr>
          <a:xfrm>
            <a:off x="535881" y="3254433"/>
            <a:ext cx="1219751" cy="1093577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5" name="AutoShape 15"/>
          <p:cNvSpPr/>
          <p:nvPr/>
        </p:nvSpPr>
        <p:spPr>
          <a:xfrm>
            <a:off x="8266315" y="2830539"/>
            <a:ext cx="3733069" cy="41560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6" name="AutoShape 16"/>
          <p:cNvSpPr/>
          <p:nvPr/>
        </p:nvSpPr>
        <p:spPr>
          <a:xfrm>
            <a:off x="11999384" y="2830539"/>
            <a:ext cx="3788054" cy="41560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7" name="TextBox 17"/>
          <p:cNvSpPr txBox="1"/>
          <p:nvPr/>
        </p:nvSpPr>
        <p:spPr>
          <a:xfrm>
            <a:off x="10352696" y="2396155"/>
            <a:ext cx="378977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ประเภทความเสี่ยงการทุจริต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530211" y="2811751"/>
            <a:ext cx="3205277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Known Factor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165103" y="2839321"/>
            <a:ext cx="3205277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Unknown Factor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94998" y="2702309"/>
            <a:ext cx="301516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ที่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94998" y="3412223"/>
            <a:ext cx="3015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763340" y="3336502"/>
            <a:ext cx="6335439" cy="1106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62"/>
              </a:lnSpc>
            </a:pPr>
            <a:r>
              <a:rPr lang="en-US" sz="2100" b="0" i="0" spc="-197">
                <a:solidFill>
                  <a:srgbClr val="F8FBF8"/>
                </a:solidFill>
                <a:cs typeface="Montserrat Light"/>
              </a:rPr>
              <a:t>ขั้นตอนหลัก รับเรื่อง/ตรวจสอบเอกสาร/ลงตารางนัดตรวจมาตรฐาน</a:t>
            </a:r>
          </a:p>
          <a:p>
            <a:pPr>
              <a:lnSpc>
                <a:spcPts val="2562"/>
              </a:lnSpc>
            </a:pPr>
            <a:r>
              <a:rPr lang="en-US" sz="2100" b="0" i="0" spc="-197">
                <a:solidFill>
                  <a:srgbClr val="F8FBF8"/>
                </a:solidFill>
                <a:latin typeface="Montserrat Light"/>
              </a:rPr>
              <a:t>  ขั้นตอนย่อยที่มีความเสี่ยงการทุจริต</a:t>
            </a:r>
          </a:p>
          <a:p>
            <a:pPr>
              <a:lnSpc>
                <a:spcPts val="2562"/>
              </a:lnSpc>
            </a:pPr>
            <a:r>
              <a:rPr lang="en-US" sz="2100" b="0" i="0" spc="-197">
                <a:solidFill>
                  <a:srgbClr val="F8FBF8"/>
                </a:solidFill>
                <a:latin typeface="Montserrat Light"/>
              </a:rPr>
              <a:t>1. ตรวจสอบคำขอและเอกสารแนบ</a:t>
            </a:r>
          </a:p>
          <a:p>
            <a:pPr>
              <a:lnSpc>
                <a:spcPts val="1103"/>
              </a:lnSpc>
            </a:pPr>
            <a:endParaRPr lang="en-US" sz="2100" b="0" i="0" spc="-197">
              <a:solidFill>
                <a:srgbClr val="F8FBF8"/>
              </a:solidFill>
              <a:latin typeface="Montserrat Light"/>
            </a:endParaRPr>
          </a:p>
        </p:txBody>
      </p:sp>
      <p:sp>
        <p:nvSpPr>
          <p:cNvPr id="23" name="AutoShape 23"/>
          <p:cNvSpPr/>
          <p:nvPr/>
        </p:nvSpPr>
        <p:spPr>
          <a:xfrm>
            <a:off x="1755631" y="4348010"/>
            <a:ext cx="6510683" cy="1220013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4" name="AutoShape 24"/>
          <p:cNvSpPr/>
          <p:nvPr/>
        </p:nvSpPr>
        <p:spPr>
          <a:xfrm>
            <a:off x="8266315" y="4347816"/>
            <a:ext cx="3733069" cy="1220013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5" name="AutoShape 25"/>
          <p:cNvSpPr/>
          <p:nvPr/>
        </p:nvSpPr>
        <p:spPr>
          <a:xfrm>
            <a:off x="11999384" y="4347816"/>
            <a:ext cx="3788054" cy="1220013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6" name="AutoShape 26"/>
          <p:cNvSpPr/>
          <p:nvPr/>
        </p:nvSpPr>
        <p:spPr>
          <a:xfrm>
            <a:off x="535881" y="4348010"/>
            <a:ext cx="1219751" cy="1220013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7" name="TextBox 27"/>
          <p:cNvSpPr txBox="1"/>
          <p:nvPr/>
        </p:nvSpPr>
        <p:spPr>
          <a:xfrm>
            <a:off x="994998" y="4715349"/>
            <a:ext cx="3015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2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842901" y="4491317"/>
            <a:ext cx="6255878" cy="109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42"/>
              </a:lnSpc>
            </a:pPr>
            <a:r>
              <a:rPr lang="en-US" sz="2100" b="0" i="0" spc="-56" dirty="0" err="1">
                <a:solidFill>
                  <a:srgbClr val="F8FBF8"/>
                </a:solidFill>
                <a:cs typeface="Montserrat Light"/>
              </a:rPr>
              <a:t>ขั้นตอนหลักตรวจ</a:t>
            </a:r>
            <a:r>
              <a:rPr lang="en-US" sz="2100" b="0" i="0" spc="-56" dirty="0" err="1" smtClean="0">
                <a:solidFill>
                  <a:srgbClr val="F8FBF8"/>
                </a:solidFill>
                <a:cs typeface="Montserrat Light"/>
              </a:rPr>
              <a:t>มาตรฐานคลินิก</a:t>
            </a:r>
            <a:r>
              <a:rPr lang="en-US" sz="2100" spc="-56" dirty="0">
                <a:solidFill>
                  <a:srgbClr val="F8FBF8"/>
                </a:solidFill>
                <a:cs typeface="Montserrat Light"/>
              </a:rPr>
              <a:t> </a:t>
            </a:r>
            <a:r>
              <a:rPr lang="en-US" sz="2100" b="0" i="0" spc="-56" dirty="0" err="1" smtClean="0">
                <a:solidFill>
                  <a:srgbClr val="F8FBF8"/>
                </a:solidFill>
                <a:cs typeface="Montserrat Light"/>
              </a:rPr>
              <a:t>เพื่อ</a:t>
            </a:r>
            <a:r>
              <a:rPr lang="en-US" sz="2100" b="0" i="0" spc="-56" dirty="0" err="1">
                <a:solidFill>
                  <a:srgbClr val="F8FBF8"/>
                </a:solidFill>
                <a:cs typeface="Montserrat Light"/>
              </a:rPr>
              <a:t>อนุญาตให้ประกอบกิจการและ</a:t>
            </a:r>
            <a:r>
              <a:rPr lang="en-US" sz="2100" b="0" i="0" spc="-56" dirty="0" err="1" smtClean="0">
                <a:solidFill>
                  <a:srgbClr val="F8FBF8"/>
                </a:solidFill>
                <a:cs typeface="Montserrat Light"/>
              </a:rPr>
              <a:t>ดำเนินการ</a:t>
            </a:r>
            <a:endParaRPr lang="en-US" sz="2100" b="0" i="0" spc="-56" dirty="0" smtClean="0">
              <a:solidFill>
                <a:srgbClr val="F8FBF8"/>
              </a:solidFill>
              <a:cs typeface="Montserrat Light"/>
            </a:endParaRPr>
          </a:p>
          <a:p>
            <a:pPr>
              <a:lnSpc>
                <a:spcPts val="2142"/>
              </a:lnSpc>
            </a:pPr>
            <a:r>
              <a:rPr lang="en-US" sz="2100" spc="-56" dirty="0" smtClean="0">
                <a:solidFill>
                  <a:srgbClr val="F8FBF8"/>
                </a:solidFill>
                <a:latin typeface="Montserrat Light"/>
              </a:rPr>
              <a:t>1.</a:t>
            </a:r>
            <a:r>
              <a:rPr lang="en-US" sz="2100" b="0" i="0" spc="-56" dirty="0" smtClean="0">
                <a:solidFill>
                  <a:srgbClr val="F8FBF8"/>
                </a:solidFill>
                <a:latin typeface="Montserrat Light"/>
              </a:rPr>
              <a:t>  </a:t>
            </a:r>
            <a:r>
              <a:rPr lang="en-US" sz="2100" b="0" i="0" spc="-56" dirty="0" err="1">
                <a:solidFill>
                  <a:srgbClr val="F8FBF8"/>
                </a:solidFill>
                <a:latin typeface="Montserrat Light"/>
              </a:rPr>
              <a:t>ขั้นตอนย่อยที่มีความเสี่ยงการทุจริต</a:t>
            </a:r>
            <a:endParaRPr lang="en-US" sz="2100" b="0" i="0" spc="-56" dirty="0">
              <a:solidFill>
                <a:srgbClr val="F8FBF8"/>
              </a:solidFill>
              <a:latin typeface="Montserrat Light"/>
            </a:endParaRPr>
          </a:p>
          <a:p>
            <a:pPr>
              <a:lnSpc>
                <a:spcPts val="2142"/>
              </a:lnSpc>
            </a:pPr>
            <a:r>
              <a:rPr lang="en-US" sz="2100" spc="-56" dirty="0">
                <a:solidFill>
                  <a:srgbClr val="F8FBF8"/>
                </a:solidFill>
                <a:latin typeface="Montserrat Light"/>
              </a:rPr>
              <a:t>2</a:t>
            </a:r>
            <a:r>
              <a:rPr lang="en-US" sz="2100" b="0" i="0" spc="-56" dirty="0" smtClean="0">
                <a:solidFill>
                  <a:srgbClr val="F8FBF8"/>
                </a:solidFill>
                <a:latin typeface="Montserrat Light"/>
              </a:rPr>
              <a:t>. </a:t>
            </a:r>
            <a:r>
              <a:rPr lang="en-US" sz="2100" b="0" i="0" spc="-56" dirty="0" err="1">
                <a:solidFill>
                  <a:srgbClr val="F8FBF8"/>
                </a:solidFill>
                <a:latin typeface="Montserrat Light"/>
              </a:rPr>
              <a:t>ตรวจมาตรฐานคลินิกเพื่ออนุญาต</a:t>
            </a:r>
            <a:endParaRPr lang="en-US" sz="2100" b="0" i="0" spc="-56" dirty="0">
              <a:solidFill>
                <a:srgbClr val="F8FBF8"/>
              </a:solidFill>
              <a:latin typeface="Montserrat Light"/>
            </a:endParaRPr>
          </a:p>
        </p:txBody>
      </p:sp>
      <p:sp>
        <p:nvSpPr>
          <p:cNvPr id="29" name="AutoShape 29"/>
          <p:cNvSpPr/>
          <p:nvPr/>
        </p:nvSpPr>
        <p:spPr>
          <a:xfrm>
            <a:off x="1755631" y="5568023"/>
            <a:ext cx="6510683" cy="15466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0" name="AutoShape 30"/>
          <p:cNvSpPr/>
          <p:nvPr/>
        </p:nvSpPr>
        <p:spPr>
          <a:xfrm>
            <a:off x="8266315" y="5567829"/>
            <a:ext cx="3733069" cy="15466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1" name="AutoShape 31"/>
          <p:cNvSpPr/>
          <p:nvPr/>
        </p:nvSpPr>
        <p:spPr>
          <a:xfrm>
            <a:off x="11999384" y="5567829"/>
            <a:ext cx="3788054" cy="15466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2" name="AutoShape 32"/>
          <p:cNvSpPr/>
          <p:nvPr/>
        </p:nvSpPr>
        <p:spPr>
          <a:xfrm>
            <a:off x="535881" y="5568023"/>
            <a:ext cx="1219751" cy="15466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3" name="TextBox 33"/>
          <p:cNvSpPr txBox="1"/>
          <p:nvPr/>
        </p:nvSpPr>
        <p:spPr>
          <a:xfrm>
            <a:off x="994998" y="5830587"/>
            <a:ext cx="3015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3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835901" y="5667586"/>
            <a:ext cx="6430414" cy="1365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95"/>
              </a:lnSpc>
            </a:pPr>
            <a:r>
              <a:rPr lang="en-US" sz="2156" b="0" i="0" spc="-159">
                <a:solidFill>
                  <a:srgbClr val="F8FBF8"/>
                </a:solidFill>
                <a:cs typeface="Montserrat Light"/>
              </a:rPr>
              <a:t>ขั้นตอนหลักการพิจารณาอนุญาตของคณะอนุกรรมการฯ</a:t>
            </a:r>
          </a:p>
          <a:p>
            <a:pPr>
              <a:lnSpc>
                <a:spcPts val="2695"/>
              </a:lnSpc>
            </a:pPr>
            <a:r>
              <a:rPr lang="en-US" sz="2156" b="0" i="0" spc="-159">
                <a:solidFill>
                  <a:srgbClr val="F8FBF8"/>
                </a:solidFill>
                <a:latin typeface="Montserrat Light"/>
              </a:rPr>
              <a:t>  ขั้นตอนย่อยที่มีความเสี่ยงการทุจริต</a:t>
            </a:r>
          </a:p>
          <a:p>
            <a:pPr>
              <a:lnSpc>
                <a:spcPts val="2695"/>
              </a:lnSpc>
            </a:pPr>
            <a:r>
              <a:rPr lang="en-US" sz="2156" b="0" i="0" spc="-159">
                <a:solidFill>
                  <a:srgbClr val="F8FBF8"/>
                </a:solidFill>
                <a:latin typeface="Montserrat Light"/>
              </a:rPr>
              <a:t>1.เสนอคณะอนุกรรมการสถานพยาบาลประเภทที่ไม่รับผู้ป่วยไว้ค้างคืน (คลินิก)พิจารณาอนุญาต</a:t>
            </a:r>
          </a:p>
        </p:txBody>
      </p:sp>
      <p:sp>
        <p:nvSpPr>
          <p:cNvPr id="35" name="AutoShape 35"/>
          <p:cNvSpPr/>
          <p:nvPr/>
        </p:nvSpPr>
        <p:spPr>
          <a:xfrm>
            <a:off x="1755631" y="7114674"/>
            <a:ext cx="6510683" cy="1560867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6" name="AutoShape 36"/>
          <p:cNvSpPr/>
          <p:nvPr/>
        </p:nvSpPr>
        <p:spPr>
          <a:xfrm>
            <a:off x="8266315" y="7114480"/>
            <a:ext cx="3733069" cy="1560867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7" name="AutoShape 37"/>
          <p:cNvSpPr/>
          <p:nvPr/>
        </p:nvSpPr>
        <p:spPr>
          <a:xfrm>
            <a:off x="11999384" y="7114480"/>
            <a:ext cx="3788054" cy="1560867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8" name="AutoShape 38"/>
          <p:cNvSpPr/>
          <p:nvPr/>
        </p:nvSpPr>
        <p:spPr>
          <a:xfrm>
            <a:off x="535881" y="7114674"/>
            <a:ext cx="1219751" cy="1560867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9" name="TextBox 39"/>
          <p:cNvSpPr txBox="1"/>
          <p:nvPr/>
        </p:nvSpPr>
        <p:spPr>
          <a:xfrm>
            <a:off x="994998" y="7412163"/>
            <a:ext cx="3015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4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842901" y="7133724"/>
            <a:ext cx="6255878" cy="1475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72"/>
              </a:lnSpc>
            </a:pPr>
            <a:r>
              <a:rPr lang="en-US" sz="2100" b="0" i="0" spc="-126" dirty="0" err="1">
                <a:solidFill>
                  <a:srgbClr val="F8FBF8"/>
                </a:solidFill>
                <a:cs typeface="Montserrat Light"/>
              </a:rPr>
              <a:t>ขั้นตอนหลักการพิจารณาอนุญาตของคณะกรรมการฯ</a:t>
            </a:r>
            <a:endParaRPr lang="en-US" sz="2100" b="0" i="0" spc="-126" dirty="0">
              <a:solidFill>
                <a:srgbClr val="F8FBF8"/>
              </a:solidFill>
              <a:cs typeface="Montserrat Light"/>
            </a:endParaRPr>
          </a:p>
          <a:p>
            <a:pPr>
              <a:lnSpc>
                <a:spcPts val="2372"/>
              </a:lnSpc>
            </a:pPr>
            <a:r>
              <a:rPr lang="en-US" sz="2100" b="0" i="0" spc="-126" dirty="0">
                <a:solidFill>
                  <a:srgbClr val="F8FBF8"/>
                </a:solidFill>
                <a:latin typeface="Montserrat Light"/>
              </a:rPr>
              <a:t>  </a:t>
            </a:r>
            <a:r>
              <a:rPr lang="en-US" sz="2100" b="0" i="0" spc="-126" dirty="0" err="1">
                <a:solidFill>
                  <a:srgbClr val="F8FBF8"/>
                </a:solidFill>
                <a:latin typeface="Montserrat Light"/>
              </a:rPr>
              <a:t>ขั้นตอนย่อยที่มีความเสี่ยงการทุจริต</a:t>
            </a:r>
            <a:endParaRPr lang="en-US" sz="2100" b="0" i="0" spc="-126" dirty="0">
              <a:solidFill>
                <a:srgbClr val="F8FBF8"/>
              </a:solidFill>
              <a:latin typeface="Montserrat Light"/>
            </a:endParaRPr>
          </a:p>
          <a:p>
            <a:pPr>
              <a:lnSpc>
                <a:spcPts val="2372"/>
              </a:lnSpc>
            </a:pPr>
            <a:r>
              <a:rPr lang="en-US" sz="2100" b="0" i="0" spc="-126" dirty="0">
                <a:solidFill>
                  <a:srgbClr val="F8FBF8"/>
                </a:solidFill>
                <a:latin typeface="Montserrat Light"/>
              </a:rPr>
              <a:t>1. </a:t>
            </a:r>
            <a:r>
              <a:rPr lang="en-US" sz="2100" b="0" i="0" spc="-126" dirty="0" err="1">
                <a:solidFill>
                  <a:srgbClr val="F8FBF8"/>
                </a:solidFill>
                <a:latin typeface="Montserrat Light"/>
              </a:rPr>
              <a:t>เสนอคณะกรรมการสถานพยาบาลพิจารณาอนุญาต</a:t>
            </a:r>
            <a:r>
              <a:rPr lang="en-US" sz="2100" b="0" i="0" spc="-126" dirty="0">
                <a:solidFill>
                  <a:srgbClr val="F8FBF8"/>
                </a:solidFill>
                <a:latin typeface="Montserrat Light"/>
              </a:rPr>
              <a:t> (กรณีผ่านการพิจารณาและมีมติเประกอบกิจการและดำเนินการสถานพยาบาลจากคณะอนุกรรมการฯแล้ว)</a:t>
            </a:r>
          </a:p>
        </p:txBody>
      </p:sp>
      <p:sp>
        <p:nvSpPr>
          <p:cNvPr id="41" name="AutoShape 41"/>
          <p:cNvSpPr/>
          <p:nvPr/>
        </p:nvSpPr>
        <p:spPr>
          <a:xfrm>
            <a:off x="1755631" y="8675541"/>
            <a:ext cx="6510683" cy="1284732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2" name="AutoShape 42"/>
          <p:cNvSpPr/>
          <p:nvPr/>
        </p:nvSpPr>
        <p:spPr>
          <a:xfrm>
            <a:off x="8266315" y="8675347"/>
            <a:ext cx="3733069" cy="1284926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3" name="AutoShape 43"/>
          <p:cNvSpPr/>
          <p:nvPr/>
        </p:nvSpPr>
        <p:spPr>
          <a:xfrm>
            <a:off x="11999384" y="8675347"/>
            <a:ext cx="3788054" cy="1284926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4" name="AutoShape 44"/>
          <p:cNvSpPr/>
          <p:nvPr/>
        </p:nvSpPr>
        <p:spPr>
          <a:xfrm>
            <a:off x="535881" y="8675541"/>
            <a:ext cx="1219751" cy="1284732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5" name="TextBox 45"/>
          <p:cNvSpPr txBox="1"/>
          <p:nvPr/>
        </p:nvSpPr>
        <p:spPr>
          <a:xfrm>
            <a:off x="994998" y="8833330"/>
            <a:ext cx="3015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5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835901" y="8666016"/>
            <a:ext cx="6167841" cy="129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04"/>
              </a:lnSpc>
            </a:pPr>
            <a:r>
              <a:rPr lang="en-US" sz="2100" b="0" i="0" spc="-69">
                <a:solidFill>
                  <a:srgbClr val="F8FBF8"/>
                </a:solidFill>
                <a:cs typeface="Montserrat Light"/>
              </a:rPr>
              <a:t>ขั้นตอนหลักการออกใบอนุญาต</a:t>
            </a:r>
          </a:p>
          <a:p>
            <a:pPr>
              <a:lnSpc>
                <a:spcPts val="2604"/>
              </a:lnSpc>
            </a:pPr>
            <a:r>
              <a:rPr lang="en-US" sz="2100" b="0" i="0" spc="-69">
                <a:solidFill>
                  <a:srgbClr val="F8FBF8"/>
                </a:solidFill>
                <a:latin typeface="Montserrat Light"/>
              </a:rPr>
              <a:t>  ขั้นตอนย่อยที่มีความเสี่ยงการทุจริต</a:t>
            </a:r>
          </a:p>
          <a:p>
            <a:pPr>
              <a:lnSpc>
                <a:spcPts val="2604"/>
              </a:lnSpc>
            </a:pPr>
            <a:r>
              <a:rPr lang="en-US" sz="2100" b="0" i="0" spc="-69">
                <a:solidFill>
                  <a:srgbClr val="F8FBF8"/>
                </a:solidFill>
                <a:latin typeface="Montserrat Light"/>
              </a:rPr>
              <a:t> 1.เสนอ...อธิบดี....ลงนามใบอนุญาต</a:t>
            </a:r>
          </a:p>
          <a:p>
            <a:pPr>
              <a:lnSpc>
                <a:spcPts val="2604"/>
              </a:lnSpc>
            </a:pPr>
            <a:r>
              <a:rPr lang="en-US" sz="2100" b="0" i="0" spc="-69">
                <a:solidFill>
                  <a:srgbClr val="F8FBF8"/>
                </a:solidFill>
                <a:latin typeface="Montserrat Light"/>
              </a:rPr>
              <a:t> 2. แจ้งผลการพิจารณาใบอนุญาตพร้อมการชำระค่าธรรมเนียม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8266315" y="3318984"/>
            <a:ext cx="3645692" cy="1005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6710" lvl="1" indent="-173355">
              <a:lnSpc>
                <a:spcPts val="1953"/>
              </a:lnSpc>
              <a:buFont typeface="Arial"/>
              <a:buChar char="•"/>
            </a:pPr>
            <a:r>
              <a:rPr lang="en-US" sz="2100" b="0" i="0">
                <a:solidFill>
                  <a:srgbClr val="F8FBF8"/>
                </a:solidFill>
                <a:cs typeface="Montserrat Light"/>
              </a:rPr>
              <a:t>ผู้ประกอบกิจการต้องการความสะดวก และรวดเร็ว ไม่ตามลำดับการรับบริการ</a:t>
            </a:r>
          </a:p>
          <a:p>
            <a:pPr marL="346710" lvl="1" indent="-173355">
              <a:lnSpc>
                <a:spcPts val="1953"/>
              </a:lnSpc>
              <a:buFont typeface="Arial"/>
              <a:buChar char="•"/>
            </a:pPr>
            <a:r>
              <a:rPr lang="en-US" sz="2100" b="0" i="0" spc="-140">
                <a:solidFill>
                  <a:srgbClr val="F8FBF8"/>
                </a:solidFill>
                <a:cs typeface="Montserrat Light"/>
              </a:rPr>
              <a:t>หลักฐานไม่ครบถ้วนตามกำหนด</a:t>
            </a:r>
          </a:p>
        </p:txBody>
      </p:sp>
      <p:sp>
        <p:nvSpPr>
          <p:cNvPr id="48" name="AutoShape 48"/>
          <p:cNvSpPr/>
          <p:nvPr/>
        </p:nvSpPr>
        <p:spPr>
          <a:xfrm>
            <a:off x="5430783" y="1028700"/>
            <a:ext cx="7658322" cy="1068930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9" name="TextBox 49"/>
          <p:cNvSpPr txBox="1"/>
          <p:nvPr/>
        </p:nvSpPr>
        <p:spPr>
          <a:xfrm>
            <a:off x="7336779" y="1525065"/>
            <a:ext cx="5618363" cy="355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i="1" spc="115">
                <a:solidFill>
                  <a:srgbClr val="FFFFFF"/>
                </a:solidFill>
                <a:cs typeface="Athiti SemiBold"/>
              </a:rPr>
              <a:t>สำนักสถานพยาบาลและการประกอบโรคศิลปะ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5558110" y="1177640"/>
            <a:ext cx="1988832" cy="38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2"/>
              </a:lnSpc>
            </a:pPr>
            <a:r>
              <a:rPr lang="en-US" sz="2800" b="1">
                <a:solidFill>
                  <a:srgbClr val="F8FBF8"/>
                </a:solidFill>
                <a:latin typeface="Athiti SemiBold"/>
              </a:rPr>
              <a:t> </a:t>
            </a:r>
            <a:r>
              <a:rPr lang="en-US" sz="2800" b="1" i="0">
                <a:solidFill>
                  <a:srgbClr val="F8FBF8"/>
                </a:solidFill>
                <a:cs typeface="Athiti SemiBold"/>
              </a:rPr>
              <a:t>ผู้รับผิดชอบ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761216" y="1088207"/>
            <a:ext cx="1988832" cy="38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2"/>
              </a:lnSpc>
            </a:pPr>
            <a:r>
              <a:rPr lang="en-US" sz="2800" b="1">
                <a:solidFill>
                  <a:srgbClr val="F8FBF8"/>
                </a:solidFill>
                <a:latin typeface="Athiti SemiBold"/>
              </a:rPr>
              <a:t> </a:t>
            </a:r>
            <a:r>
              <a:rPr lang="en-US" sz="2800" b="1" i="0">
                <a:solidFill>
                  <a:srgbClr val="F8FBF8"/>
                </a:solidFill>
                <a:cs typeface="Athiti SemiBold"/>
              </a:rPr>
              <a:t>ตารางที่ 1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668568" y="1592794"/>
            <a:ext cx="3373132" cy="38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2"/>
              </a:lnSpc>
            </a:pPr>
            <a:r>
              <a:rPr lang="en-US" sz="2800" b="1" i="0">
                <a:solidFill>
                  <a:srgbClr val="F8FBF8"/>
                </a:solidFill>
                <a:cs typeface="Athiti SemiBold"/>
              </a:rPr>
              <a:t>ตารางระบุความเสี่ยง</a:t>
            </a:r>
          </a:p>
        </p:txBody>
      </p:sp>
      <p:grpSp>
        <p:nvGrpSpPr>
          <p:cNvPr id="53" name="Group 53"/>
          <p:cNvGrpSpPr/>
          <p:nvPr/>
        </p:nvGrpSpPr>
        <p:grpSpPr>
          <a:xfrm>
            <a:off x="14234578" y="7862196"/>
            <a:ext cx="2271604" cy="2271604"/>
            <a:chOff x="0" y="0"/>
            <a:chExt cx="6350000" cy="6350000"/>
          </a:xfrm>
        </p:grpSpPr>
        <p:sp>
          <p:nvSpPr>
            <p:cNvPr id="54" name="Freeform 5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092BB"/>
            </a:solidFill>
          </p:spPr>
        </p:sp>
      </p:grpSp>
      <p:sp>
        <p:nvSpPr>
          <p:cNvPr id="55" name="TextBox 55"/>
          <p:cNvSpPr txBox="1"/>
          <p:nvPr/>
        </p:nvSpPr>
        <p:spPr>
          <a:xfrm>
            <a:off x="8323115" y="4741257"/>
            <a:ext cx="3645692" cy="510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3"/>
              </a:lnSpc>
            </a:pPr>
            <a:r>
              <a:rPr lang="en-US" sz="2100" b="0" i="0">
                <a:solidFill>
                  <a:srgbClr val="F8FBF8"/>
                </a:solidFill>
                <a:cs typeface="Montserrat Light"/>
              </a:rPr>
              <a:t>หลักฐานไม่ครบ และแผนผังคลินิกไม่ตรงกับที่ขออนุญาต</a:t>
            </a:r>
          </a:p>
        </p:txBody>
      </p:sp>
      <p:pic>
        <p:nvPicPr>
          <p:cNvPr id="56" name="Picture 5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11555" y="8266713"/>
            <a:ext cx="1517650" cy="1517650"/>
          </a:xfrm>
          <a:prstGeom prst="rect">
            <a:avLst/>
          </a:prstGeom>
        </p:spPr>
      </p:pic>
      <p:sp>
        <p:nvSpPr>
          <p:cNvPr id="57" name="TextBox 57"/>
          <p:cNvSpPr txBox="1"/>
          <p:nvPr/>
        </p:nvSpPr>
        <p:spPr>
          <a:xfrm rot="2700000">
            <a:off x="15077251" y="754291"/>
            <a:ext cx="3665948" cy="1166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44"/>
              </a:lnSpc>
            </a:pPr>
            <a:r>
              <a:rPr lang="en-US" sz="2400" b="1" i="0" spc="69">
                <a:solidFill>
                  <a:srgbClr val="545454"/>
                </a:solidFill>
                <a:cs typeface="Montserrat Classic"/>
              </a:rPr>
              <a:t>ความเสี่ยงการทุจริตที่เกี่ยวข้องกับการพิจารณาอนุมัติ อนุญาต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4558220" y="0"/>
            <a:ext cx="3847680" cy="3841524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BF8"/>
            </a:solidFill>
          </p:spPr>
        </p:sp>
      </p:grpSp>
      <p:sp>
        <p:nvSpPr>
          <p:cNvPr id="4" name="AutoShape 4"/>
          <p:cNvSpPr/>
          <p:nvPr/>
        </p:nvSpPr>
        <p:spPr>
          <a:xfrm rot="-8100000">
            <a:off x="11217235" y="513695"/>
            <a:ext cx="5610063" cy="33751"/>
          </a:xfrm>
          <a:prstGeom prst="rect">
            <a:avLst/>
          </a:prstGeom>
          <a:solidFill>
            <a:srgbClr val="F8FBF8"/>
          </a:solidFill>
        </p:spPr>
      </p:sp>
      <p:sp>
        <p:nvSpPr>
          <p:cNvPr id="5" name="AutoShape 5"/>
          <p:cNvSpPr/>
          <p:nvPr/>
        </p:nvSpPr>
        <p:spPr>
          <a:xfrm>
            <a:off x="548581" y="3061206"/>
            <a:ext cx="1219751" cy="890917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6" name="AutoShape 6"/>
          <p:cNvSpPr/>
          <p:nvPr/>
        </p:nvSpPr>
        <p:spPr>
          <a:xfrm>
            <a:off x="1768331" y="3960222"/>
            <a:ext cx="5457323" cy="7211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7" name="AutoShape 7"/>
          <p:cNvSpPr/>
          <p:nvPr/>
        </p:nvSpPr>
        <p:spPr>
          <a:xfrm>
            <a:off x="7225654" y="3960222"/>
            <a:ext cx="1751869" cy="7211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8" name="AutoShape 8"/>
          <p:cNvSpPr/>
          <p:nvPr/>
        </p:nvSpPr>
        <p:spPr>
          <a:xfrm>
            <a:off x="1768331" y="3060094"/>
            <a:ext cx="5457323" cy="89202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9" name="TextBox 9"/>
          <p:cNvSpPr txBox="1"/>
          <p:nvPr/>
        </p:nvSpPr>
        <p:spPr>
          <a:xfrm>
            <a:off x="2775456" y="3370441"/>
            <a:ext cx="378977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โอกาส/ความเสี่ยงการทุจริต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4575" y="482946"/>
            <a:ext cx="13863217" cy="648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0"/>
              </a:lnSpc>
            </a:pPr>
            <a:r>
              <a:rPr lang="en-US" sz="4000" b="1" i="0" spc="115">
                <a:solidFill>
                  <a:srgbClr val="FFFFFF"/>
                </a:solidFill>
                <a:cs typeface="Montserrat Classic"/>
              </a:rPr>
              <a:t>กระบวนงาน การอนุญาตให้ประกอบกิจการและดำเนินการคลินิก</a:t>
            </a:r>
          </a:p>
        </p:txBody>
      </p:sp>
      <p:sp>
        <p:nvSpPr>
          <p:cNvPr id="11" name="AutoShape 11"/>
          <p:cNvSpPr/>
          <p:nvPr/>
        </p:nvSpPr>
        <p:spPr>
          <a:xfrm>
            <a:off x="548581" y="1873012"/>
            <a:ext cx="5788519" cy="1071038"/>
          </a:xfrm>
          <a:prstGeom prst="rect">
            <a:avLst/>
          </a:prstGeom>
          <a:solidFill>
            <a:srgbClr val="D9D9D9">
              <a:alpha val="9803"/>
            </a:srgbClr>
          </a:solidFill>
        </p:spPr>
      </p:sp>
      <p:sp>
        <p:nvSpPr>
          <p:cNvPr id="12" name="AutoShape 12"/>
          <p:cNvSpPr/>
          <p:nvPr/>
        </p:nvSpPr>
        <p:spPr>
          <a:xfrm>
            <a:off x="7225654" y="3060094"/>
            <a:ext cx="1751869" cy="89202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3" name="AutoShape 13"/>
          <p:cNvSpPr/>
          <p:nvPr/>
        </p:nvSpPr>
        <p:spPr>
          <a:xfrm>
            <a:off x="548581" y="3960222"/>
            <a:ext cx="1219751" cy="7211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4" name="TextBox 14"/>
          <p:cNvSpPr txBox="1"/>
          <p:nvPr/>
        </p:nvSpPr>
        <p:spPr>
          <a:xfrm>
            <a:off x="1007698" y="3408097"/>
            <a:ext cx="301516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ที่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07698" y="4118011"/>
            <a:ext cx="3015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943639" y="4045207"/>
            <a:ext cx="4880767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ตรวจสอบคำขอและเอกสารแนบ</a:t>
            </a:r>
          </a:p>
        </p:txBody>
      </p:sp>
      <p:sp>
        <p:nvSpPr>
          <p:cNvPr id="17" name="AutoShape 17"/>
          <p:cNvSpPr/>
          <p:nvPr/>
        </p:nvSpPr>
        <p:spPr>
          <a:xfrm>
            <a:off x="1768331" y="4681373"/>
            <a:ext cx="5457323" cy="622195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8" name="AutoShape 18"/>
          <p:cNvSpPr/>
          <p:nvPr/>
        </p:nvSpPr>
        <p:spPr>
          <a:xfrm>
            <a:off x="7225654" y="4681373"/>
            <a:ext cx="1751869" cy="622195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19" name="AutoShape 19"/>
          <p:cNvSpPr/>
          <p:nvPr/>
        </p:nvSpPr>
        <p:spPr>
          <a:xfrm>
            <a:off x="548581" y="4681373"/>
            <a:ext cx="1219751" cy="622195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0" name="TextBox 20"/>
          <p:cNvSpPr txBox="1"/>
          <p:nvPr/>
        </p:nvSpPr>
        <p:spPr>
          <a:xfrm>
            <a:off x="1007698" y="4731116"/>
            <a:ext cx="3015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943639" y="4729430"/>
            <a:ext cx="4880767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ตรวจมาตรฐานคลินิกเพื่ออนุญาต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73916" y="1932519"/>
            <a:ext cx="1988832" cy="38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2"/>
              </a:lnSpc>
            </a:pPr>
            <a:r>
              <a:rPr lang="en-US" sz="2800" b="1">
                <a:solidFill>
                  <a:srgbClr val="F8FBF8"/>
                </a:solidFill>
                <a:latin typeface="Athiti SemiBold"/>
              </a:rPr>
              <a:t> </a:t>
            </a:r>
            <a:r>
              <a:rPr lang="en-US" sz="2800" b="1" i="0">
                <a:solidFill>
                  <a:srgbClr val="F8FBF8"/>
                </a:solidFill>
                <a:cs typeface="Athiti SemiBold"/>
              </a:rPr>
              <a:t>ตารางที่ 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681268" y="2437106"/>
            <a:ext cx="4655832" cy="38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2"/>
              </a:lnSpc>
            </a:pPr>
            <a:r>
              <a:rPr lang="en-US" sz="2800" b="1" i="0">
                <a:solidFill>
                  <a:srgbClr val="F8FBF8"/>
                </a:solidFill>
                <a:cs typeface="Athiti SemiBold"/>
              </a:rPr>
              <a:t>ตารางแสดงสถานะความเสี่ยง</a:t>
            </a:r>
          </a:p>
        </p:txBody>
      </p:sp>
      <p:sp>
        <p:nvSpPr>
          <p:cNvPr id="24" name="AutoShape 24"/>
          <p:cNvSpPr/>
          <p:nvPr/>
        </p:nvSpPr>
        <p:spPr>
          <a:xfrm>
            <a:off x="8977524" y="3961333"/>
            <a:ext cx="1751869" cy="720039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5" name="AutoShape 25"/>
          <p:cNvSpPr/>
          <p:nvPr/>
        </p:nvSpPr>
        <p:spPr>
          <a:xfrm>
            <a:off x="8977524" y="3061206"/>
            <a:ext cx="1751869" cy="89202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6" name="AutoShape 26"/>
          <p:cNvSpPr/>
          <p:nvPr/>
        </p:nvSpPr>
        <p:spPr>
          <a:xfrm>
            <a:off x="8977524" y="4682484"/>
            <a:ext cx="1751869" cy="621084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7" name="AutoShape 27"/>
          <p:cNvSpPr/>
          <p:nvPr/>
        </p:nvSpPr>
        <p:spPr>
          <a:xfrm>
            <a:off x="10729393" y="3961333"/>
            <a:ext cx="1751869" cy="720039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8" name="AutoShape 28"/>
          <p:cNvSpPr/>
          <p:nvPr/>
        </p:nvSpPr>
        <p:spPr>
          <a:xfrm>
            <a:off x="10729393" y="3061206"/>
            <a:ext cx="1751869" cy="89202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29" name="AutoShape 29"/>
          <p:cNvSpPr/>
          <p:nvPr/>
        </p:nvSpPr>
        <p:spPr>
          <a:xfrm>
            <a:off x="10729393" y="4682484"/>
            <a:ext cx="1751869" cy="621084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0" name="AutoShape 30"/>
          <p:cNvSpPr/>
          <p:nvPr/>
        </p:nvSpPr>
        <p:spPr>
          <a:xfrm>
            <a:off x="12481262" y="3961333"/>
            <a:ext cx="1751869" cy="720039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1" name="AutoShape 31"/>
          <p:cNvSpPr/>
          <p:nvPr/>
        </p:nvSpPr>
        <p:spPr>
          <a:xfrm>
            <a:off x="12481262" y="3061206"/>
            <a:ext cx="1751869" cy="892028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2" name="AutoShape 32"/>
          <p:cNvSpPr/>
          <p:nvPr/>
        </p:nvSpPr>
        <p:spPr>
          <a:xfrm>
            <a:off x="12481262" y="4682484"/>
            <a:ext cx="1751869" cy="621084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33" name="TextBox 33"/>
          <p:cNvSpPr txBox="1"/>
          <p:nvPr/>
        </p:nvSpPr>
        <p:spPr>
          <a:xfrm>
            <a:off x="7498294" y="3290050"/>
            <a:ext cx="120659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1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9327094" y="3288938"/>
            <a:ext cx="120659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2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064454" y="3288938"/>
            <a:ext cx="120659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3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753902" y="3290050"/>
            <a:ext cx="120659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4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327094" y="4045207"/>
            <a:ext cx="120659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/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9427233" y="4766310"/>
            <a:ext cx="120659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/</a:t>
            </a:r>
          </a:p>
        </p:txBody>
      </p:sp>
      <p:sp>
        <p:nvSpPr>
          <p:cNvPr id="39" name="AutoShape 39"/>
          <p:cNvSpPr/>
          <p:nvPr/>
        </p:nvSpPr>
        <p:spPr>
          <a:xfrm>
            <a:off x="1768331" y="5303568"/>
            <a:ext cx="5457323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0" name="AutoShape 40"/>
          <p:cNvSpPr/>
          <p:nvPr/>
        </p:nvSpPr>
        <p:spPr>
          <a:xfrm>
            <a:off x="7225654" y="5303568"/>
            <a:ext cx="1751869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1" name="AutoShape 41"/>
          <p:cNvSpPr/>
          <p:nvPr/>
        </p:nvSpPr>
        <p:spPr>
          <a:xfrm>
            <a:off x="548581" y="5303568"/>
            <a:ext cx="1219751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2" name="TextBox 42"/>
          <p:cNvSpPr txBox="1"/>
          <p:nvPr/>
        </p:nvSpPr>
        <p:spPr>
          <a:xfrm>
            <a:off x="1007698" y="5461357"/>
            <a:ext cx="3015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3</a:t>
            </a:r>
          </a:p>
        </p:txBody>
      </p:sp>
      <p:sp>
        <p:nvSpPr>
          <p:cNvPr id="43" name="AutoShape 43"/>
          <p:cNvSpPr/>
          <p:nvPr/>
        </p:nvSpPr>
        <p:spPr>
          <a:xfrm>
            <a:off x="8977524" y="5304680"/>
            <a:ext cx="1751869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4" name="AutoShape 44"/>
          <p:cNvSpPr/>
          <p:nvPr/>
        </p:nvSpPr>
        <p:spPr>
          <a:xfrm>
            <a:off x="10729393" y="5304680"/>
            <a:ext cx="1751869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5" name="AutoShape 45"/>
          <p:cNvSpPr/>
          <p:nvPr/>
        </p:nvSpPr>
        <p:spPr>
          <a:xfrm>
            <a:off x="12481262" y="5304680"/>
            <a:ext cx="1751869" cy="92435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6" name="TextBox 46"/>
          <p:cNvSpPr txBox="1"/>
          <p:nvPr/>
        </p:nvSpPr>
        <p:spPr>
          <a:xfrm>
            <a:off x="7498294" y="5549685"/>
            <a:ext cx="120659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/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897859" y="5348549"/>
            <a:ext cx="5198267" cy="777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เสนอคณะอนุกรรมการสถานพยาบาลประเภทที่ไม่รับผู้ป่วยไว้ค้างคืน (คลินิก)พิจารณาอนุญาต</a:t>
            </a:r>
          </a:p>
        </p:txBody>
      </p:sp>
      <p:sp>
        <p:nvSpPr>
          <p:cNvPr id="48" name="AutoShape 48"/>
          <p:cNvSpPr/>
          <p:nvPr/>
        </p:nvSpPr>
        <p:spPr>
          <a:xfrm>
            <a:off x="1768331" y="6229030"/>
            <a:ext cx="5457323" cy="163560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49" name="AutoShape 49"/>
          <p:cNvSpPr/>
          <p:nvPr/>
        </p:nvSpPr>
        <p:spPr>
          <a:xfrm>
            <a:off x="7225654" y="6229030"/>
            <a:ext cx="1751869" cy="163560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0" name="AutoShape 50"/>
          <p:cNvSpPr/>
          <p:nvPr/>
        </p:nvSpPr>
        <p:spPr>
          <a:xfrm>
            <a:off x="548581" y="6229030"/>
            <a:ext cx="1219751" cy="1635601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1" name="TextBox 51"/>
          <p:cNvSpPr txBox="1"/>
          <p:nvPr/>
        </p:nvSpPr>
        <p:spPr>
          <a:xfrm>
            <a:off x="1007698" y="6386820"/>
            <a:ext cx="3015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4</a:t>
            </a:r>
          </a:p>
        </p:txBody>
      </p:sp>
      <p:sp>
        <p:nvSpPr>
          <p:cNvPr id="52" name="AutoShape 52"/>
          <p:cNvSpPr/>
          <p:nvPr/>
        </p:nvSpPr>
        <p:spPr>
          <a:xfrm>
            <a:off x="8977524" y="6230142"/>
            <a:ext cx="1751869" cy="1634490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3" name="AutoShape 53"/>
          <p:cNvSpPr/>
          <p:nvPr/>
        </p:nvSpPr>
        <p:spPr>
          <a:xfrm>
            <a:off x="10729393" y="6230142"/>
            <a:ext cx="1751869" cy="1634490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4" name="AutoShape 54"/>
          <p:cNvSpPr/>
          <p:nvPr/>
        </p:nvSpPr>
        <p:spPr>
          <a:xfrm>
            <a:off x="12481262" y="6230142"/>
            <a:ext cx="1751869" cy="1634490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5" name="TextBox 55"/>
          <p:cNvSpPr txBox="1"/>
          <p:nvPr/>
        </p:nvSpPr>
        <p:spPr>
          <a:xfrm>
            <a:off x="7498294" y="6830217"/>
            <a:ext cx="120659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/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817916" y="6172992"/>
            <a:ext cx="5198267" cy="1577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b="0" i="0" spc="-69">
                <a:solidFill>
                  <a:srgbClr val="F8FBF8"/>
                </a:solidFill>
                <a:cs typeface="Montserrat Light"/>
              </a:rPr>
              <a:t>เสนอคณะกรรมการสถานพยาบาลพิจารณาอนุญาต (กรณีผ่านการพิจารณาและมีมติเห็นชอบให้ประกอบกิจการและดำเนินการสถานพยาบาลจากคณะอนุกรรมการฯ แล้ว)</a:t>
            </a:r>
          </a:p>
        </p:txBody>
      </p:sp>
      <p:sp>
        <p:nvSpPr>
          <p:cNvPr id="57" name="AutoShape 57"/>
          <p:cNvSpPr/>
          <p:nvPr/>
        </p:nvSpPr>
        <p:spPr>
          <a:xfrm>
            <a:off x="1768331" y="7864632"/>
            <a:ext cx="5457323" cy="622195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8" name="AutoShape 58"/>
          <p:cNvSpPr/>
          <p:nvPr/>
        </p:nvSpPr>
        <p:spPr>
          <a:xfrm>
            <a:off x="7225654" y="7864632"/>
            <a:ext cx="1751869" cy="622195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59" name="AutoShape 59"/>
          <p:cNvSpPr/>
          <p:nvPr/>
        </p:nvSpPr>
        <p:spPr>
          <a:xfrm>
            <a:off x="548581" y="7864632"/>
            <a:ext cx="1219751" cy="622195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60" name="TextBox 60"/>
          <p:cNvSpPr txBox="1"/>
          <p:nvPr/>
        </p:nvSpPr>
        <p:spPr>
          <a:xfrm>
            <a:off x="1028700" y="7923317"/>
            <a:ext cx="3015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5</a:t>
            </a:r>
          </a:p>
        </p:txBody>
      </p:sp>
      <p:sp>
        <p:nvSpPr>
          <p:cNvPr id="61" name="AutoShape 61"/>
          <p:cNvSpPr/>
          <p:nvPr/>
        </p:nvSpPr>
        <p:spPr>
          <a:xfrm>
            <a:off x="8977524" y="7865743"/>
            <a:ext cx="1751869" cy="621084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62" name="AutoShape 62"/>
          <p:cNvSpPr/>
          <p:nvPr/>
        </p:nvSpPr>
        <p:spPr>
          <a:xfrm>
            <a:off x="10729393" y="7865743"/>
            <a:ext cx="1751869" cy="621084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63" name="AutoShape 63"/>
          <p:cNvSpPr/>
          <p:nvPr/>
        </p:nvSpPr>
        <p:spPr>
          <a:xfrm>
            <a:off x="12481262" y="7865743"/>
            <a:ext cx="1751869" cy="621084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64" name="TextBox 64"/>
          <p:cNvSpPr txBox="1"/>
          <p:nvPr/>
        </p:nvSpPr>
        <p:spPr>
          <a:xfrm>
            <a:off x="7498294" y="7984277"/>
            <a:ext cx="120659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/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897859" y="7958559"/>
            <a:ext cx="5198267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เสนอ...อธิบดี....ลงนามใบอนุญาต</a:t>
            </a:r>
          </a:p>
        </p:txBody>
      </p:sp>
      <p:sp>
        <p:nvSpPr>
          <p:cNvPr id="66" name="AutoShape 66"/>
          <p:cNvSpPr/>
          <p:nvPr/>
        </p:nvSpPr>
        <p:spPr>
          <a:xfrm>
            <a:off x="1768331" y="8486827"/>
            <a:ext cx="5457323" cy="952395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67" name="AutoShape 67"/>
          <p:cNvSpPr/>
          <p:nvPr/>
        </p:nvSpPr>
        <p:spPr>
          <a:xfrm>
            <a:off x="7225654" y="8486827"/>
            <a:ext cx="1751869" cy="952395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68" name="AutoShape 68"/>
          <p:cNvSpPr/>
          <p:nvPr/>
        </p:nvSpPr>
        <p:spPr>
          <a:xfrm>
            <a:off x="548581" y="8486827"/>
            <a:ext cx="1219751" cy="952395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69" name="TextBox 69"/>
          <p:cNvSpPr txBox="1"/>
          <p:nvPr/>
        </p:nvSpPr>
        <p:spPr>
          <a:xfrm>
            <a:off x="1028700" y="8545512"/>
            <a:ext cx="3015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b="0" i="0" spc="25">
                <a:solidFill>
                  <a:srgbClr val="F8FBF8"/>
                </a:solidFill>
                <a:latin typeface="Montserrat Light"/>
              </a:rPr>
              <a:t>6</a:t>
            </a:r>
          </a:p>
        </p:txBody>
      </p:sp>
      <p:sp>
        <p:nvSpPr>
          <p:cNvPr id="70" name="AutoShape 70"/>
          <p:cNvSpPr/>
          <p:nvPr/>
        </p:nvSpPr>
        <p:spPr>
          <a:xfrm>
            <a:off x="8977524" y="8487938"/>
            <a:ext cx="1751869" cy="951284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71" name="AutoShape 71"/>
          <p:cNvSpPr/>
          <p:nvPr/>
        </p:nvSpPr>
        <p:spPr>
          <a:xfrm>
            <a:off x="10729393" y="8487938"/>
            <a:ext cx="1751869" cy="951284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72" name="AutoShape 72"/>
          <p:cNvSpPr/>
          <p:nvPr/>
        </p:nvSpPr>
        <p:spPr>
          <a:xfrm>
            <a:off x="12481262" y="8487938"/>
            <a:ext cx="1751869" cy="951284"/>
          </a:xfrm>
          <a:prstGeom prst="rect">
            <a:avLst/>
          </a:prstGeom>
          <a:solidFill>
            <a:srgbClr val="F8FBF8">
              <a:alpha val="9803"/>
            </a:srgbClr>
          </a:solidFill>
        </p:spPr>
      </p:sp>
      <p:sp>
        <p:nvSpPr>
          <p:cNvPr id="73" name="TextBox 73"/>
          <p:cNvSpPr txBox="1"/>
          <p:nvPr/>
        </p:nvSpPr>
        <p:spPr>
          <a:xfrm>
            <a:off x="7498294" y="8766492"/>
            <a:ext cx="1206590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latin typeface="Montserrat Light"/>
              </a:rPr>
              <a:t>/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1897859" y="8580755"/>
            <a:ext cx="5198267" cy="777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b="0" i="0" spc="21">
                <a:solidFill>
                  <a:srgbClr val="F8FBF8"/>
                </a:solidFill>
                <a:cs typeface="Montserrat Light"/>
              </a:rPr>
              <a:t>แจ้งผลการพิจารณาใบอนุญาตพร้อมการชำระค่าธรรมเนียม</a:t>
            </a:r>
          </a:p>
        </p:txBody>
      </p:sp>
      <p:grpSp>
        <p:nvGrpSpPr>
          <p:cNvPr id="75" name="Group 75"/>
          <p:cNvGrpSpPr/>
          <p:nvPr/>
        </p:nvGrpSpPr>
        <p:grpSpPr>
          <a:xfrm>
            <a:off x="15346258" y="7039927"/>
            <a:ext cx="2271604" cy="2271604"/>
            <a:chOff x="0" y="0"/>
            <a:chExt cx="6350000" cy="6350000"/>
          </a:xfrm>
        </p:grpSpPr>
        <p:sp>
          <p:nvSpPr>
            <p:cNvPr id="76" name="Freeform 7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092BB"/>
            </a:solidFill>
          </p:spPr>
        </p:sp>
      </p:grpSp>
      <p:pic>
        <p:nvPicPr>
          <p:cNvPr id="77" name="Picture 7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723235" y="7444445"/>
            <a:ext cx="1517650" cy="1517650"/>
          </a:xfrm>
          <a:prstGeom prst="rect">
            <a:avLst/>
          </a:prstGeom>
        </p:spPr>
      </p:pic>
      <p:sp>
        <p:nvSpPr>
          <p:cNvPr id="78" name="TextBox 78"/>
          <p:cNvSpPr txBox="1"/>
          <p:nvPr/>
        </p:nvSpPr>
        <p:spPr>
          <a:xfrm rot="2700000">
            <a:off x="15077251" y="754291"/>
            <a:ext cx="3665948" cy="1166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44"/>
              </a:lnSpc>
            </a:pPr>
            <a:r>
              <a:rPr lang="en-US" sz="2400" b="1" i="0" spc="69">
                <a:solidFill>
                  <a:srgbClr val="545454"/>
                </a:solidFill>
                <a:cs typeface="Montserrat Classic"/>
              </a:rPr>
              <a:t>ความเสี่ยงการทุจริตที่เกี่ยวข้องกับการพิจารณาอนุมัติ อนุญาต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2912</Words>
  <Application>Microsoft Office PowerPoint</Application>
  <PresentationFormat>กำหนดเอง</PresentationFormat>
  <Paragraphs>582</Paragraphs>
  <Slides>21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5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21</vt:i4>
      </vt:variant>
    </vt:vector>
  </HeadingPairs>
  <TitlesOfParts>
    <vt:vector size="27" baseType="lpstr">
      <vt:lpstr>Arial</vt:lpstr>
      <vt:lpstr>Calibri</vt:lpstr>
      <vt:lpstr>Montserrat Classic</vt:lpstr>
      <vt:lpstr>Montserrat Light</vt:lpstr>
      <vt:lpstr>Athiti SemiBold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ความเสี่ยงการทุจริตที่เกี่ยวข้องกับการใช้ดุลพินิจ</dc:title>
  <cp:lastModifiedBy>ACER</cp:lastModifiedBy>
  <cp:revision>3</cp:revision>
  <dcterms:created xsi:type="dcterms:W3CDTF">2006-08-16T00:00:00Z</dcterms:created>
  <dcterms:modified xsi:type="dcterms:W3CDTF">2020-04-20T04:46:19Z</dcterms:modified>
  <dc:identifier>DADpjrXheew</dc:identifier>
</cp:coreProperties>
</file>